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showGuides="1">
      <p:cViewPr varScale="1">
        <p:scale>
          <a:sx n="96" d="100"/>
          <a:sy n="96" d="100"/>
        </p:scale>
        <p:origin x="66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252987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21524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88161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402182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74520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75602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131588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6862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379407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280447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A93FF7-49CB-4AEF-9DCC-4290BF611DB5}" type="datetimeFigureOut">
              <a:rPr kumimoji="1" lang="ja-JP" altLang="en-US" smtClean="0"/>
              <a:t>2022/12/23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265842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A93FF7-49CB-4AEF-9DCC-4290BF611DB5}" type="datetimeFigureOut">
              <a:rPr kumimoji="1" lang="ja-JP" altLang="en-US" smtClean="0"/>
              <a:t>2022/12/23</a:t>
            </a:fld>
            <a:endParaRPr kumimoji="1" lang="ja-JP"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E01DDA4-9718-439D-8ED4-5E1AB2EF9FE1}" type="slidenum">
              <a:rPr kumimoji="1" lang="ja-JP" altLang="en-US" smtClean="0"/>
              <a:t>‹#›</a:t>
            </a:fld>
            <a:endParaRPr kumimoji="1" lang="ja-JP" altLang="en-US"/>
          </a:p>
        </p:txBody>
      </p:sp>
    </p:spTree>
    <p:extLst>
      <p:ext uri="{BB962C8B-B14F-4D97-AF65-F5344CB8AC3E}">
        <p14:creationId xmlns:p14="http://schemas.microsoft.com/office/powerpoint/2010/main" val="2352101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10">
          <a:fgClr>
            <a:srgbClr val="FF0066"/>
          </a:fgClr>
          <a:bgClr>
            <a:schemeClr val="bg1"/>
          </a:bgClr>
        </a:pattFill>
        <a:effectLst/>
      </p:bgPr>
    </p:bg>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78267DB8-AA10-7970-D12A-381E2485F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5943">
            <a:off x="6120249" y="-506683"/>
            <a:ext cx="2697233" cy="1918129"/>
          </a:xfrm>
          <a:prstGeom prst="rect">
            <a:avLst/>
          </a:prstGeom>
        </p:spPr>
      </p:pic>
      <p:sp>
        <p:nvSpPr>
          <p:cNvPr id="9" name="楕円 8">
            <a:extLst>
              <a:ext uri="{FF2B5EF4-FFF2-40B4-BE49-F238E27FC236}">
                <a16:creationId xmlns:a16="http://schemas.microsoft.com/office/drawing/2014/main" id="{146A77EC-8D3E-BC67-3A6D-B3CFD3D6DDF5}"/>
              </a:ext>
            </a:extLst>
          </p:cNvPr>
          <p:cNvSpPr/>
          <p:nvPr/>
        </p:nvSpPr>
        <p:spPr>
          <a:xfrm>
            <a:off x="882017" y="154084"/>
            <a:ext cx="1723505" cy="163037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0FABA4AE-9D2B-5A4D-AEAD-2831A9014376}"/>
              </a:ext>
            </a:extLst>
          </p:cNvPr>
          <p:cNvPicPr>
            <a:picLocks noChangeAspect="1"/>
          </p:cNvPicPr>
          <p:nvPr/>
        </p:nvPicPr>
        <p:blipFill rotWithShape="1">
          <a:blip r:embed="rId3">
            <a:duotone>
              <a:prstClr val="black"/>
              <a:schemeClr val="tx1">
                <a:tint val="45000"/>
                <a:satMod val="400000"/>
              </a:schemeClr>
            </a:duotone>
            <a:extLst>
              <a:ext uri="{BEBA8EAE-BF5A-486C-A8C5-ECC9F3942E4B}">
                <a14:imgProps xmlns:a14="http://schemas.microsoft.com/office/drawing/2010/main">
                  <a14:imgLayer r:embed="rId4">
                    <a14:imgEffect>
                      <a14:backgroundRemoval t="9878" b="89878" l="2340" r="89901">
                        <a14:foregroundMark x1="8990" y1="15510" x2="16626" y2="85469"/>
                        <a14:foregroundMark x1="10899" y1="43837" x2="2340" y2="11673"/>
                        <a14:backgroundMark x1="43227" y1="9796" x2="26786" y2="32898"/>
                        <a14:backgroundMark x1="26786" y1="32898" x2="24815" y2="52327"/>
                        <a14:backgroundMark x1="24815" y1="52327" x2="29926" y2="77143"/>
                        <a14:backgroundMark x1="29926" y1="77143" x2="32328" y2="81061"/>
                        <a14:backgroundMark x1="34236" y1="79184" x2="41810" y2="28082"/>
                        <a14:backgroundMark x1="38978" y1="14204" x2="25554" y2="29061"/>
                        <a14:backgroundMark x1="25554" y1="29061" x2="19951" y2="52653"/>
                        <a14:backgroundMark x1="19951" y1="51429" x2="25185" y2="32408"/>
                        <a14:backgroundMark x1="25185" y1="32408" x2="38978" y2="8571"/>
                        <a14:backgroundMark x1="19951" y1="56490" x2="33744" y2="81796"/>
                        <a14:backgroundMark x1="33744" y1="81796" x2="60837" y2="94939"/>
                        <a14:backgroundMark x1="60345" y1="94939" x2="44704" y2="12327"/>
                      </a14:backgroundRemoval>
                    </a14:imgEffect>
                    <a14:imgEffect>
                      <a14:artisticGlowEdges/>
                    </a14:imgEffect>
                  </a14:imgLayer>
                </a14:imgProps>
              </a:ext>
              <a:ext uri="{28A0092B-C50C-407E-A947-70E740481C1C}">
                <a14:useLocalDpi xmlns:a14="http://schemas.microsoft.com/office/drawing/2010/main" val="0"/>
              </a:ext>
            </a:extLst>
          </a:blip>
          <a:srcRect r="72525"/>
          <a:stretch/>
        </p:blipFill>
        <p:spPr>
          <a:xfrm>
            <a:off x="440260" y="152776"/>
            <a:ext cx="661445" cy="1815938"/>
          </a:xfrm>
          <a:prstGeom prst="rect">
            <a:avLst/>
          </a:prstGeom>
        </p:spPr>
      </p:pic>
      <p:pic>
        <p:nvPicPr>
          <p:cNvPr id="5" name="図 4">
            <a:extLst>
              <a:ext uri="{FF2B5EF4-FFF2-40B4-BE49-F238E27FC236}">
                <a16:creationId xmlns:a16="http://schemas.microsoft.com/office/drawing/2014/main" id="{17CC8C50-20FE-5B28-643B-9BD2CAADD59F}"/>
              </a:ext>
            </a:extLst>
          </p:cNvPr>
          <p:cNvPicPr>
            <a:picLocks noChangeAspect="1"/>
          </p:cNvPicPr>
          <p:nvPr/>
        </p:nvPicPr>
        <p:blipFill rotWithShape="1">
          <a:blip r:embed="rId5">
            <a:duotone>
              <a:prstClr val="black"/>
              <a:schemeClr val="tx1">
                <a:tint val="45000"/>
                <a:satMod val="400000"/>
              </a:schemeClr>
            </a:duotone>
            <a:extLst>
              <a:ext uri="{BEBA8EAE-BF5A-486C-A8C5-ECC9F3942E4B}">
                <a14:imgProps xmlns:a14="http://schemas.microsoft.com/office/drawing/2010/main">
                  <a14:imgLayer r:embed="rId4">
                    <a14:imgEffect>
                      <a14:backgroundRemoval t="10000" b="90000" l="75273" r="97253"/>
                    </a14:imgEffect>
                    <a14:imgEffect>
                      <a14:artisticGlowEdges/>
                    </a14:imgEffect>
                  </a14:imgLayer>
                </a14:imgProps>
              </a:ext>
              <a:ext uri="{28A0092B-C50C-407E-A947-70E740481C1C}">
                <a14:useLocalDpi xmlns:a14="http://schemas.microsoft.com/office/drawing/2010/main" val="0"/>
              </a:ext>
            </a:extLst>
          </a:blip>
          <a:srcRect l="72525"/>
          <a:stretch/>
        </p:blipFill>
        <p:spPr>
          <a:xfrm>
            <a:off x="2372580" y="152776"/>
            <a:ext cx="661445" cy="1815938"/>
          </a:xfrm>
          <a:prstGeom prst="rect">
            <a:avLst/>
          </a:prstGeom>
        </p:spPr>
      </p:pic>
      <p:sp>
        <p:nvSpPr>
          <p:cNvPr id="6" name="楕円 5">
            <a:extLst>
              <a:ext uri="{FF2B5EF4-FFF2-40B4-BE49-F238E27FC236}">
                <a16:creationId xmlns:a16="http://schemas.microsoft.com/office/drawing/2014/main" id="{110E5A15-3BBB-C74A-6462-CA14BAE18C82}"/>
              </a:ext>
            </a:extLst>
          </p:cNvPr>
          <p:cNvSpPr/>
          <p:nvPr/>
        </p:nvSpPr>
        <p:spPr>
          <a:xfrm>
            <a:off x="949075" y="225683"/>
            <a:ext cx="1566824" cy="14821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88D7CFBA-727B-0DA2-D02F-EE399F5B9872}"/>
              </a:ext>
            </a:extLst>
          </p:cNvPr>
          <p:cNvSpPr txBox="1">
            <a:spLocks/>
          </p:cNvSpPr>
          <p:nvPr/>
        </p:nvSpPr>
        <p:spPr>
          <a:xfrm>
            <a:off x="770986" y="29421"/>
            <a:ext cx="1945571" cy="163037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ts val="3300"/>
              </a:lnSpc>
            </a:pPr>
            <a:r>
              <a:rPr lang="en-US" altLang="ja-JP" sz="3200" b="1" dirty="0">
                <a:ln w="38100">
                  <a:solidFill>
                    <a:schemeClr val="bg1"/>
                  </a:solidFill>
                </a:ln>
                <a:solidFill>
                  <a:schemeClr val="bg1"/>
                </a:solidFill>
                <a:effectLst>
                  <a:glow rad="88900">
                    <a:srgbClr val="D24554"/>
                  </a:glow>
                  <a:outerShdw blurRad="38100" dist="38100" dir="2700000" algn="tl">
                    <a:srgbClr val="000000">
                      <a:alpha val="43137"/>
                    </a:srgbClr>
                  </a:outerShdw>
                </a:effectLst>
                <a:latin typeface="Microsoft Tai Le" panose="020B0502040204020203" pitchFamily="34" charset="0"/>
                <a:ea typeface="HGP創英角ｺﾞｼｯｸUB" panose="020B0900000000000000" pitchFamily="50" charset="-128"/>
                <a:cs typeface="Microsoft Tai Le" panose="020B0502040204020203" pitchFamily="34" charset="0"/>
              </a:rPr>
              <a:t>MOGU </a:t>
            </a:r>
            <a:r>
              <a:rPr lang="en-US" altLang="ja-JP" sz="3200" b="1" dirty="0" err="1">
                <a:ln w="38100">
                  <a:solidFill>
                    <a:schemeClr val="bg1"/>
                  </a:solidFill>
                </a:ln>
                <a:solidFill>
                  <a:schemeClr val="bg1"/>
                </a:solidFill>
                <a:effectLst>
                  <a:glow rad="88900">
                    <a:srgbClr val="D24554"/>
                  </a:glow>
                  <a:outerShdw blurRad="38100" dist="38100" dir="2700000" algn="tl">
                    <a:srgbClr val="000000">
                      <a:alpha val="43137"/>
                    </a:srgbClr>
                  </a:outerShdw>
                </a:effectLst>
                <a:latin typeface="Microsoft Tai Le" panose="020B0502040204020203" pitchFamily="34" charset="0"/>
                <a:ea typeface="HGP創英角ｺﾞｼｯｸUB" panose="020B0900000000000000" pitchFamily="50" charset="-128"/>
                <a:cs typeface="Microsoft Tai Le" panose="020B0502040204020203" pitchFamily="34" charset="0"/>
              </a:rPr>
              <a:t>MOGU</a:t>
            </a:r>
            <a:br>
              <a:rPr lang="en-US" altLang="ja-JP" sz="3200" dirty="0">
                <a:ln w="38100">
                  <a:solidFill>
                    <a:schemeClr val="bg1"/>
                  </a:solidFill>
                </a:ln>
                <a:solidFill>
                  <a:schemeClr val="bg1"/>
                </a:solidFill>
                <a:effectLst>
                  <a:glow rad="88900">
                    <a:srgbClr val="D24554"/>
                  </a:glow>
                  <a:outerShdw blurRad="38100" dist="38100" dir="2700000" algn="tl">
                    <a:srgbClr val="000000">
                      <a:alpha val="43137"/>
                    </a:srgbClr>
                  </a:outerShdw>
                </a:effectLst>
                <a:latin typeface="Microsoft Tai Le" panose="020B0502040204020203" pitchFamily="34" charset="0"/>
                <a:ea typeface="HGP創英角ｺﾞｼｯｸUB" panose="020B0900000000000000" pitchFamily="50" charset="-128"/>
                <a:cs typeface="Microsoft Tai Le" panose="020B0502040204020203" pitchFamily="34" charset="0"/>
              </a:rPr>
            </a:br>
            <a:r>
              <a:rPr lang="ja-JP" altLang="en-US" sz="3200" dirty="0">
                <a:ln w="38100">
                  <a:solidFill>
                    <a:schemeClr val="bg1"/>
                  </a:solidFill>
                </a:ln>
                <a:solidFill>
                  <a:schemeClr val="bg1"/>
                </a:solidFill>
                <a:effectLst>
                  <a:glow rad="88900">
                    <a:srgbClr val="D24554"/>
                  </a:glow>
                  <a:outerShdw blurRad="38100" dist="38100" dir="2700000" algn="tl">
                    <a:srgbClr val="000000">
                      <a:alpha val="43137"/>
                    </a:srgbClr>
                  </a:outerShdw>
                </a:effectLst>
                <a:latin typeface="Microsoft Tai Le" panose="020B0502040204020203" pitchFamily="34" charset="0"/>
                <a:ea typeface="HGP創英角ｺﾞｼｯｸUB" panose="020B0900000000000000" pitchFamily="50" charset="-128"/>
                <a:cs typeface="Microsoft Tai Le" panose="020B0502040204020203" pitchFamily="34" charset="0"/>
              </a:rPr>
              <a:t>卸団地</a:t>
            </a:r>
          </a:p>
        </p:txBody>
      </p:sp>
      <p:sp>
        <p:nvSpPr>
          <p:cNvPr id="7" name="タイトル 1">
            <a:extLst>
              <a:ext uri="{FF2B5EF4-FFF2-40B4-BE49-F238E27FC236}">
                <a16:creationId xmlns:a16="http://schemas.microsoft.com/office/drawing/2014/main" id="{202D90A8-EF02-BF18-957D-0279305D60A9}"/>
              </a:ext>
            </a:extLst>
          </p:cNvPr>
          <p:cNvSpPr txBox="1">
            <a:spLocks/>
          </p:cNvSpPr>
          <p:nvPr/>
        </p:nvSpPr>
        <p:spPr>
          <a:xfrm>
            <a:off x="770983" y="-14919"/>
            <a:ext cx="1945571" cy="163037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ts val="3200"/>
              </a:lnSpc>
            </a:pPr>
            <a:r>
              <a:rPr lang="en-US" altLang="ja-JP" sz="3200" dirty="0">
                <a:ln w="12700">
                  <a:noFill/>
                </a:ln>
                <a:solidFill>
                  <a:schemeClr val="bg1"/>
                </a:solidFill>
                <a:effectLst>
                  <a:glow rad="63500">
                    <a:srgbClr val="D24554"/>
                  </a:glow>
                </a:effectLst>
                <a:latin typeface="Microsoft Tai Le" panose="020B0502040204020203" pitchFamily="34" charset="0"/>
                <a:ea typeface="HGP創英角ｺﾞｼｯｸUB" panose="020B0900000000000000" pitchFamily="50" charset="-128"/>
                <a:cs typeface="Microsoft Tai Le" panose="020B0502040204020203" pitchFamily="34" charset="0"/>
              </a:rPr>
              <a:t>MOGU </a:t>
            </a:r>
            <a:r>
              <a:rPr lang="en-US" altLang="ja-JP" sz="3200" dirty="0" err="1">
                <a:ln w="12700">
                  <a:noFill/>
                </a:ln>
                <a:solidFill>
                  <a:schemeClr val="bg1"/>
                </a:solidFill>
                <a:effectLst>
                  <a:glow rad="63500">
                    <a:srgbClr val="D24554"/>
                  </a:glow>
                </a:effectLst>
                <a:latin typeface="Microsoft Tai Le" panose="020B0502040204020203" pitchFamily="34" charset="0"/>
                <a:ea typeface="HGP創英角ｺﾞｼｯｸUB" panose="020B0900000000000000" pitchFamily="50" charset="-128"/>
                <a:cs typeface="Microsoft Tai Le" panose="020B0502040204020203" pitchFamily="34" charset="0"/>
              </a:rPr>
              <a:t>MOGU</a:t>
            </a:r>
            <a:br>
              <a:rPr lang="en-US" altLang="ja-JP" sz="3200" dirty="0">
                <a:ln w="12700">
                  <a:noFill/>
                </a:ln>
                <a:solidFill>
                  <a:schemeClr val="bg1"/>
                </a:solidFill>
                <a:effectLst>
                  <a:glow rad="63500">
                    <a:srgbClr val="D24554"/>
                  </a:glow>
                </a:effectLst>
                <a:latin typeface="Microsoft Tai Le" panose="020B0502040204020203" pitchFamily="34" charset="0"/>
                <a:ea typeface="HGP創英角ｺﾞｼｯｸUB" panose="020B0900000000000000" pitchFamily="50" charset="-128"/>
                <a:cs typeface="Microsoft Tai Le" panose="020B0502040204020203" pitchFamily="34" charset="0"/>
              </a:rPr>
            </a:br>
            <a:r>
              <a:rPr lang="ja-JP" altLang="en-US" sz="3200" dirty="0">
                <a:ln w="12700">
                  <a:noFill/>
                </a:ln>
                <a:solidFill>
                  <a:schemeClr val="bg1"/>
                </a:solidFill>
                <a:effectLst>
                  <a:glow rad="63500">
                    <a:srgbClr val="D24554"/>
                  </a:glow>
                </a:effectLst>
                <a:latin typeface="HGPｺﾞｼｯｸE" panose="020B0900000000000000" pitchFamily="50" charset="-128"/>
                <a:ea typeface="HGPｺﾞｼｯｸE" panose="020B0900000000000000" pitchFamily="50" charset="-128"/>
                <a:cs typeface="Microsoft Tai Le" panose="020B0502040204020203" pitchFamily="34" charset="0"/>
              </a:rPr>
              <a:t>卸団地</a:t>
            </a:r>
          </a:p>
        </p:txBody>
      </p:sp>
      <p:sp>
        <p:nvSpPr>
          <p:cNvPr id="16" name="フローチャート: 代替処理 15">
            <a:extLst>
              <a:ext uri="{FF2B5EF4-FFF2-40B4-BE49-F238E27FC236}">
                <a16:creationId xmlns:a16="http://schemas.microsoft.com/office/drawing/2014/main" id="{63943E17-88FE-FB83-72B2-A628930BE349}"/>
              </a:ext>
            </a:extLst>
          </p:cNvPr>
          <p:cNvSpPr/>
          <p:nvPr/>
        </p:nvSpPr>
        <p:spPr>
          <a:xfrm>
            <a:off x="668100" y="2208989"/>
            <a:ext cx="2128774" cy="2455957"/>
          </a:xfrm>
          <a:prstGeom prst="flowChartAlternateProcess">
            <a:avLst/>
          </a:prstGeom>
          <a:blipFill dpi="0" rotWithShape="1">
            <a:blip r:embed="rId6">
              <a:extLst>
                <a:ext uri="{28A0092B-C50C-407E-A947-70E740481C1C}">
                  <a14:useLocalDpi xmlns:a14="http://schemas.microsoft.com/office/drawing/2010/main" val="0"/>
                </a:ext>
              </a:extLst>
            </a:blip>
            <a:srcRect/>
            <a:stretch>
              <a:fillRect/>
            </a:stretch>
          </a:bli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1F90889B-F96C-5BBC-7B40-A4DB0B251580}"/>
              </a:ext>
            </a:extLst>
          </p:cNvPr>
          <p:cNvSpPr/>
          <p:nvPr/>
        </p:nvSpPr>
        <p:spPr>
          <a:xfrm>
            <a:off x="4311761" y="595084"/>
            <a:ext cx="2016000" cy="190800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9C9A70EF-A2B5-A0B4-F97D-192D515014D5}"/>
              </a:ext>
            </a:extLst>
          </p:cNvPr>
          <p:cNvSpPr/>
          <p:nvPr/>
        </p:nvSpPr>
        <p:spPr>
          <a:xfrm>
            <a:off x="3750064" y="2031008"/>
            <a:ext cx="2016000" cy="19080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FD3005DC-4E9A-61D8-053F-B3329941CFFB}"/>
              </a:ext>
            </a:extLst>
          </p:cNvPr>
          <p:cNvSpPr/>
          <p:nvPr/>
        </p:nvSpPr>
        <p:spPr>
          <a:xfrm rot="5400000">
            <a:off x="6564056" y="1221030"/>
            <a:ext cx="2616033" cy="1908000"/>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D13C663-0044-E813-04B1-706A733B25A1}"/>
              </a:ext>
            </a:extLst>
          </p:cNvPr>
          <p:cNvSpPr txBox="1"/>
          <p:nvPr/>
        </p:nvSpPr>
        <p:spPr>
          <a:xfrm>
            <a:off x="58069" y="1740651"/>
            <a:ext cx="3935875" cy="523220"/>
          </a:xfrm>
          <a:prstGeom prst="rect">
            <a:avLst/>
          </a:prstGeom>
          <a:noFill/>
        </p:spPr>
        <p:txBody>
          <a:bodyPr wrap="square" rtlCol="0">
            <a:spAutoFit/>
          </a:bodyPr>
          <a:lstStyle/>
          <a:p>
            <a:r>
              <a:rPr kumimoji="1" lang="en-US" altLang="ja-JP" sz="1400" dirty="0">
                <a:latin typeface="AR丸ゴシック体M04" panose="020F0609000000000000" pitchFamily="49" charset="-128"/>
                <a:ea typeface="AR丸ゴシック体M04" panose="020F0609000000000000" pitchFamily="49" charset="-128"/>
              </a:rPr>
              <a:t>MOGUMOGU</a:t>
            </a:r>
            <a:r>
              <a:rPr kumimoji="1" lang="ja-JP" altLang="en-US" sz="1400" dirty="0">
                <a:latin typeface="AR丸ゴシック体M04" panose="020F0609000000000000" pitchFamily="49" charset="-128"/>
                <a:ea typeface="AR丸ゴシック体M04" panose="020F0609000000000000" pitchFamily="49" charset="-128"/>
              </a:rPr>
              <a:t>卸団地スペシャルクーポン利用紹介</a:t>
            </a:r>
            <a:endParaRPr kumimoji="1" lang="en-US" altLang="ja-JP" sz="1400" dirty="0">
              <a:latin typeface="AR丸ゴシック体M04" panose="020F0609000000000000" pitchFamily="49" charset="-128"/>
              <a:ea typeface="AR丸ゴシック体M04" panose="020F0609000000000000" pitchFamily="49" charset="-128"/>
            </a:endParaRPr>
          </a:p>
          <a:p>
            <a:r>
              <a:rPr kumimoji="1" lang="ja-JP" altLang="en-US" sz="1400" dirty="0">
                <a:latin typeface="AR丸ゴシック体M04" panose="020F0609000000000000" pitchFamily="49" charset="-128"/>
                <a:ea typeface="AR丸ゴシック体M04" panose="020F0609000000000000" pitchFamily="49" charset="-128"/>
              </a:rPr>
              <a:t>～第</a:t>
            </a:r>
            <a:r>
              <a:rPr kumimoji="1" lang="en-US" altLang="ja-JP" sz="1400" dirty="0">
                <a:latin typeface="AR丸ゴシック体M04" panose="020F0609000000000000" pitchFamily="49" charset="-128"/>
                <a:ea typeface="AR丸ゴシック体M04" panose="020F0609000000000000" pitchFamily="49" charset="-128"/>
              </a:rPr>
              <a:t>1</a:t>
            </a:r>
            <a:r>
              <a:rPr kumimoji="1" lang="ja-JP" altLang="en-US" sz="1400" dirty="0">
                <a:latin typeface="AR丸ゴシック体M04" panose="020F0609000000000000" pitchFamily="49" charset="-128"/>
                <a:ea typeface="AR丸ゴシック体M04" panose="020F0609000000000000" pitchFamily="49" charset="-128"/>
              </a:rPr>
              <a:t>弾　</a:t>
            </a:r>
            <a:r>
              <a:rPr kumimoji="1" lang="ja-JP" altLang="en-US" sz="1400" b="1" dirty="0">
                <a:latin typeface="AR丸ゴシック体M04" panose="020F0609000000000000" pitchFamily="49" charset="-128"/>
                <a:ea typeface="AR丸ゴシック体M04" panose="020F0609000000000000" pitchFamily="49" charset="-128"/>
              </a:rPr>
              <a:t>ロアジで特別ランチを堪能</a:t>
            </a:r>
            <a:r>
              <a:rPr kumimoji="1" lang="ja-JP" altLang="en-US" sz="1400" dirty="0">
                <a:latin typeface="AR丸ゴシック体M04" panose="020F0609000000000000" pitchFamily="49" charset="-128"/>
                <a:ea typeface="AR丸ゴシック体M04" panose="020F0609000000000000" pitchFamily="49" charset="-128"/>
              </a:rPr>
              <a:t> 編～</a:t>
            </a:r>
          </a:p>
        </p:txBody>
      </p:sp>
      <p:pic>
        <p:nvPicPr>
          <p:cNvPr id="23" name="グラフィックス 22" descr="矢印: 時計回りの曲線">
            <a:extLst>
              <a:ext uri="{FF2B5EF4-FFF2-40B4-BE49-F238E27FC236}">
                <a16:creationId xmlns:a16="http://schemas.microsoft.com/office/drawing/2014/main" id="{B7E418DD-69E1-E4B1-F339-D07431B8E9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4576939">
            <a:off x="2576825" y="2242605"/>
            <a:ext cx="914400" cy="1968071"/>
          </a:xfrm>
          <a:prstGeom prst="rect">
            <a:avLst/>
          </a:prstGeom>
        </p:spPr>
      </p:pic>
      <p:sp>
        <p:nvSpPr>
          <p:cNvPr id="24" name="テキスト ボックス 23">
            <a:extLst>
              <a:ext uri="{FF2B5EF4-FFF2-40B4-BE49-F238E27FC236}">
                <a16:creationId xmlns:a16="http://schemas.microsoft.com/office/drawing/2014/main" id="{80C25C3B-A938-1D72-65D7-CA4AB33A3D65}"/>
              </a:ext>
            </a:extLst>
          </p:cNvPr>
          <p:cNvSpPr txBox="1"/>
          <p:nvPr/>
        </p:nvSpPr>
        <p:spPr>
          <a:xfrm>
            <a:off x="0" y="4632118"/>
            <a:ext cx="5120640" cy="461665"/>
          </a:xfrm>
          <a:prstGeom prst="rect">
            <a:avLst/>
          </a:prstGeom>
          <a:noFill/>
          <a:effectLst>
            <a:glow rad="152400">
              <a:schemeClr val="bg1"/>
            </a:glow>
          </a:effectLst>
        </p:spPr>
        <p:txBody>
          <a:bodyPr wrap="square" rtlCol="0">
            <a:spAutoFit/>
          </a:bodyPr>
          <a:lstStyle/>
          <a:p>
            <a:r>
              <a:rPr kumimoji="1" lang="ja-JP" altLang="en-US" sz="12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会社名・利用者名を記入したチケットをお店に持参！</a:t>
            </a:r>
            <a:endParaRPr kumimoji="1" lang="en-US" altLang="ja-JP" sz="12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endParaRPr>
          </a:p>
          <a:p>
            <a:r>
              <a:rPr kumimoji="1" lang="en-US" altLang="ja-JP" sz="12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a:t>
            </a:r>
            <a:r>
              <a:rPr kumimoji="1" lang="ja-JP" altLang="en-US" sz="12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事前にお電話で利用する旨を伝えておくとスムーズです！</a:t>
            </a:r>
          </a:p>
        </p:txBody>
      </p:sp>
      <p:sp>
        <p:nvSpPr>
          <p:cNvPr id="25" name="テキスト ボックス 24">
            <a:extLst>
              <a:ext uri="{FF2B5EF4-FFF2-40B4-BE49-F238E27FC236}">
                <a16:creationId xmlns:a16="http://schemas.microsoft.com/office/drawing/2014/main" id="{AD598851-017F-7646-3BDF-9348A9BFAC1D}"/>
              </a:ext>
            </a:extLst>
          </p:cNvPr>
          <p:cNvSpPr txBox="1"/>
          <p:nvPr/>
        </p:nvSpPr>
        <p:spPr>
          <a:xfrm>
            <a:off x="4027395" y="1993101"/>
            <a:ext cx="2422690" cy="523220"/>
          </a:xfrm>
          <a:prstGeom prst="rect">
            <a:avLst/>
          </a:prstGeom>
          <a:noFill/>
          <a:effectLst>
            <a:glow rad="152400">
              <a:schemeClr val="bg1"/>
            </a:glow>
          </a:effectLst>
        </p:spPr>
        <p:txBody>
          <a:bodyPr wrap="square" rtlCol="0">
            <a:spAutoFit/>
          </a:bodyPr>
          <a:lstStyle/>
          <a:p>
            <a:r>
              <a:rPr kumimoji="1" lang="ja-JP" altLang="en-US" sz="14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本日のピザ 数種類から</a:t>
            </a:r>
            <a:endParaRPr kumimoji="1" lang="en-US" altLang="ja-JP" sz="14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endParaRPr>
          </a:p>
          <a:p>
            <a:r>
              <a:rPr kumimoji="1" lang="ja-JP" altLang="en-US" sz="14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お好きなピザを</a:t>
            </a:r>
            <a:r>
              <a:rPr kumimoji="1" lang="en-US" altLang="ja-JP" sz="14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1</a:t>
            </a:r>
            <a:r>
              <a:rPr kumimoji="1" lang="ja-JP" altLang="en-US" sz="14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枚選べます</a:t>
            </a:r>
          </a:p>
        </p:txBody>
      </p:sp>
      <p:sp>
        <p:nvSpPr>
          <p:cNvPr id="26" name="テキスト ボックス 25">
            <a:extLst>
              <a:ext uri="{FF2B5EF4-FFF2-40B4-BE49-F238E27FC236}">
                <a16:creationId xmlns:a16="http://schemas.microsoft.com/office/drawing/2014/main" id="{AFE7B0B5-A6D4-9F0E-D053-4DE2C0D51406}"/>
              </a:ext>
            </a:extLst>
          </p:cNvPr>
          <p:cNvSpPr txBox="1"/>
          <p:nvPr/>
        </p:nvSpPr>
        <p:spPr>
          <a:xfrm rot="273132">
            <a:off x="6269517" y="150964"/>
            <a:ext cx="3105125" cy="430887"/>
          </a:xfrm>
          <a:prstGeom prst="rect">
            <a:avLst/>
          </a:prstGeom>
          <a:noFill/>
          <a:effectLst>
            <a:glow rad="152400">
              <a:schemeClr val="bg1"/>
            </a:glow>
          </a:effectLst>
        </p:spPr>
        <p:txBody>
          <a:bodyPr wrap="square" rtlCol="0">
            <a:spAutoFit/>
          </a:bodyPr>
          <a:lstStyle/>
          <a:p>
            <a:r>
              <a:rPr kumimoji="1" lang="ja-JP" altLang="en-US" sz="11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複数人で注文すると色々な種類の</a:t>
            </a:r>
            <a:endParaRPr kumimoji="1" lang="en-US" altLang="ja-JP" sz="11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endParaRPr>
          </a:p>
          <a:p>
            <a:r>
              <a:rPr kumimoji="1" lang="ja-JP" altLang="en-US" sz="11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ピザをシェアできるのでオススメ★</a:t>
            </a:r>
          </a:p>
        </p:txBody>
      </p:sp>
      <p:sp>
        <p:nvSpPr>
          <p:cNvPr id="27" name="テキスト ボックス 26">
            <a:extLst>
              <a:ext uri="{FF2B5EF4-FFF2-40B4-BE49-F238E27FC236}">
                <a16:creationId xmlns:a16="http://schemas.microsoft.com/office/drawing/2014/main" id="{40912731-C5CB-25A4-E5DC-3EFEFDCAAAA2}"/>
              </a:ext>
            </a:extLst>
          </p:cNvPr>
          <p:cNvSpPr txBox="1"/>
          <p:nvPr/>
        </p:nvSpPr>
        <p:spPr>
          <a:xfrm>
            <a:off x="6192025" y="1707843"/>
            <a:ext cx="516120" cy="646331"/>
          </a:xfrm>
          <a:prstGeom prst="rect">
            <a:avLst/>
          </a:prstGeom>
          <a:noFill/>
          <a:effectLst>
            <a:glow rad="152400">
              <a:schemeClr val="bg1"/>
            </a:glow>
          </a:effectLst>
        </p:spPr>
        <p:txBody>
          <a:bodyPr wrap="square" rtlCol="0">
            <a:spAutoFit/>
          </a:bodyPr>
          <a:lstStyle/>
          <a:p>
            <a:r>
              <a:rPr kumimoji="1" lang="ja-JP" altLang="en-US" sz="3600" b="1" dirty="0">
                <a:solidFill>
                  <a:srgbClr val="FF0066"/>
                </a:solidFill>
                <a:effectLst>
                  <a:glow rad="114300">
                    <a:schemeClr val="bg1"/>
                  </a:glow>
                </a:effectLst>
                <a:latin typeface="HGS創英角ｺﾞｼｯｸUB" panose="020B0900000000000000" pitchFamily="50" charset="-128"/>
                <a:ea typeface="HGS創英角ｺﾞｼｯｸUB" panose="020B0900000000000000" pitchFamily="50" charset="-128"/>
              </a:rPr>
              <a:t>＋</a:t>
            </a:r>
          </a:p>
        </p:txBody>
      </p:sp>
      <p:sp>
        <p:nvSpPr>
          <p:cNvPr id="28" name="テキスト ボックス 27">
            <a:extLst>
              <a:ext uri="{FF2B5EF4-FFF2-40B4-BE49-F238E27FC236}">
                <a16:creationId xmlns:a16="http://schemas.microsoft.com/office/drawing/2014/main" id="{6F7823D9-CAA0-5D46-29AF-42321AA6B035}"/>
              </a:ext>
            </a:extLst>
          </p:cNvPr>
          <p:cNvSpPr txBox="1"/>
          <p:nvPr/>
        </p:nvSpPr>
        <p:spPr>
          <a:xfrm>
            <a:off x="6708145" y="3236445"/>
            <a:ext cx="2422690" cy="523220"/>
          </a:xfrm>
          <a:prstGeom prst="rect">
            <a:avLst/>
          </a:prstGeom>
          <a:noFill/>
          <a:effectLst>
            <a:glow rad="152400">
              <a:schemeClr val="bg1"/>
            </a:glow>
          </a:effectLst>
        </p:spPr>
        <p:txBody>
          <a:bodyPr wrap="square" rtlCol="0">
            <a:spAutoFit/>
          </a:bodyPr>
          <a:lstStyle/>
          <a:p>
            <a:r>
              <a:rPr kumimoji="1" lang="ja-JP" altLang="en-US" sz="1400" b="1" dirty="0">
                <a:solidFill>
                  <a:srgbClr val="FF0066"/>
                </a:solidFill>
                <a:effectLst>
                  <a:glow rad="114300">
                    <a:schemeClr val="bg1"/>
                  </a:glow>
                </a:effectLst>
                <a:latin typeface="AR丸ゴシック体M04" panose="020F0609000000000000" pitchFamily="49" charset="-128"/>
                <a:ea typeface="AR丸ゴシック体M04" panose="020F0609000000000000" pitchFamily="49" charset="-128"/>
              </a:rPr>
              <a:t>ドリンクも付いてとってもお得なセットです</a:t>
            </a:r>
          </a:p>
        </p:txBody>
      </p:sp>
      <p:pic>
        <p:nvPicPr>
          <p:cNvPr id="3" name="グラフィックス 2" descr="舌を出している顔 (塗りつぶしなし)">
            <a:extLst>
              <a:ext uri="{FF2B5EF4-FFF2-40B4-BE49-F238E27FC236}">
                <a16:creationId xmlns:a16="http://schemas.microsoft.com/office/drawing/2014/main" id="{B458EFEE-023A-54D7-016E-2D48E760D1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00073" y="4030017"/>
            <a:ext cx="1036797" cy="1036797"/>
          </a:xfrm>
          <a:prstGeom prst="rect">
            <a:avLst/>
          </a:prstGeom>
        </p:spPr>
      </p:pic>
      <p:sp>
        <p:nvSpPr>
          <p:cNvPr id="10" name="テキスト ボックス 9">
            <a:extLst>
              <a:ext uri="{FF2B5EF4-FFF2-40B4-BE49-F238E27FC236}">
                <a16:creationId xmlns:a16="http://schemas.microsoft.com/office/drawing/2014/main" id="{DEDA4BDA-B56B-6F41-D8AC-6C989C5FF1EE}"/>
              </a:ext>
            </a:extLst>
          </p:cNvPr>
          <p:cNvSpPr txBox="1"/>
          <p:nvPr/>
        </p:nvSpPr>
        <p:spPr>
          <a:xfrm>
            <a:off x="5916302" y="3812812"/>
            <a:ext cx="3105125" cy="1508105"/>
          </a:xfrm>
          <a:prstGeom prst="rect">
            <a:avLst/>
          </a:prstGeom>
          <a:noFill/>
          <a:effectLst>
            <a:glow rad="152400">
              <a:schemeClr val="bg1"/>
            </a:glow>
          </a:effectLst>
        </p:spPr>
        <p:txBody>
          <a:bodyPr wrap="square" rtlCol="0">
            <a:spAutoFit/>
          </a:bodyPr>
          <a:lstStyle/>
          <a:p>
            <a:r>
              <a:rPr kumimoji="1" lang="ja-JP" altLang="en-US"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rPr>
              <a:t>店内は薪ストーブやおしゃれな雑貨があり、</a:t>
            </a:r>
            <a:endParaRPr kumimoji="1" lang="en-US" altLang="ja-JP"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endParaRPr>
          </a:p>
          <a:p>
            <a:r>
              <a:rPr kumimoji="1" lang="ja-JP" altLang="en-US"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rPr>
              <a:t>お洒落で落ち着く空間です。</a:t>
            </a:r>
            <a:endParaRPr kumimoji="1" lang="en-US" altLang="ja-JP"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endParaRPr>
          </a:p>
          <a:p>
            <a:r>
              <a:rPr kumimoji="1" lang="ja-JP" altLang="en-US"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rPr>
              <a:t>ピザは注文後、窯で一気に焼き上げあっという間に提供されます。具材の旨みが強く感じられる本格ピザをお手軽な値段で食べられるのはうれしい～！</a:t>
            </a:r>
            <a:endParaRPr kumimoji="1" lang="en-US" altLang="ja-JP"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endParaRPr>
          </a:p>
          <a:p>
            <a:r>
              <a:rPr kumimoji="1" lang="ja-JP" altLang="en-US"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rPr>
              <a:t>ぜひサクッとランチにいかがでしょうか？</a:t>
            </a:r>
            <a:endParaRPr kumimoji="1" lang="en-US" altLang="ja-JP"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endParaRPr>
          </a:p>
          <a:p>
            <a:endParaRPr kumimoji="1" lang="en-US" altLang="ja-JP" sz="1150" b="1" dirty="0">
              <a:solidFill>
                <a:schemeClr val="tx1">
                  <a:lumMod val="85000"/>
                  <a:lumOff val="15000"/>
                </a:schemeClr>
              </a:solidFill>
              <a:effectLst>
                <a:glow rad="114300">
                  <a:schemeClr val="bg1"/>
                </a:glow>
              </a:effectLst>
              <a:latin typeface="AR丸ゴシック体M04" panose="020F0609000000000000" pitchFamily="49" charset="-128"/>
              <a:ea typeface="AR丸ゴシック体M04" panose="020F0609000000000000" pitchFamily="49" charset="-128"/>
            </a:endParaRPr>
          </a:p>
        </p:txBody>
      </p:sp>
    </p:spTree>
    <p:extLst>
      <p:ext uri="{BB962C8B-B14F-4D97-AF65-F5344CB8AC3E}">
        <p14:creationId xmlns:p14="http://schemas.microsoft.com/office/powerpoint/2010/main" val="42560326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151</Words>
  <Application>Microsoft Office PowerPoint</Application>
  <PresentationFormat>画面に合わせる (16:9)</PresentationFormat>
  <Paragraphs>16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AR丸ゴシック体M04</vt:lpstr>
      <vt:lpstr>HGPｺﾞｼｯｸE</vt:lpstr>
      <vt:lpstr>HGS創英角ｺﾞｼｯｸUB</vt:lpstr>
      <vt:lpstr>Arial</vt:lpstr>
      <vt:lpstr>Calibri</vt:lpstr>
      <vt:lpstr>Calibri Light</vt:lpstr>
      <vt:lpstr>Microsoft Tai Le</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hayashi</cp:lastModifiedBy>
  <cp:revision>4</cp:revision>
  <dcterms:created xsi:type="dcterms:W3CDTF">2022-12-21T23:43:44Z</dcterms:created>
  <dcterms:modified xsi:type="dcterms:W3CDTF">2022-12-22T23:39:25Z</dcterms:modified>
</cp:coreProperties>
</file>