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2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E"/>
    <a:srgbClr val="FF0000"/>
    <a:srgbClr val="F4E906"/>
    <a:srgbClr val="FFCB25"/>
    <a:srgbClr val="F9ED07"/>
    <a:srgbClr val="FFF6DD"/>
    <a:srgbClr val="FFFAEB"/>
    <a:srgbClr val="FF0066"/>
    <a:srgbClr val="5B9BD5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6336" autoAdjust="0"/>
  </p:normalViewPr>
  <p:slideViewPr>
    <p:cSldViewPr snapToGrid="0" showGuides="1">
      <p:cViewPr>
        <p:scale>
          <a:sx n="166" d="100"/>
          <a:sy n="166" d="100"/>
        </p:scale>
        <p:origin x="240" y="-6060"/>
      </p:cViewPr>
      <p:guideLst>
        <p:guide orient="horz" pos="3097"/>
        <p:guide pos="211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0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56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58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91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40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74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88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25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25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7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72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CE7C-7705-4EBA-A18F-AC9A52F155E5}" type="datetimeFigureOut">
              <a:rPr kumimoji="1" lang="ja-JP" altLang="en-US" smtClean="0"/>
              <a:t>2023/11/15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E406-E336-45C2-BDA7-4620BE1FE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2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>
            <a:extLst>
              <a:ext uri="{FF2B5EF4-FFF2-40B4-BE49-F238E27FC236}">
                <a16:creationId xmlns:a16="http://schemas.microsoft.com/office/drawing/2014/main" id="{CFE3EC87-130A-5756-E5E3-9764B76A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52" y="-9271"/>
            <a:ext cx="6882375" cy="5098597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CE7B307-4BE5-12CF-8EDA-BF77713DD730}"/>
              </a:ext>
            </a:extLst>
          </p:cNvPr>
          <p:cNvSpPr/>
          <p:nvPr/>
        </p:nvSpPr>
        <p:spPr>
          <a:xfrm>
            <a:off x="181202" y="7330448"/>
            <a:ext cx="3167470" cy="206642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B0102C3-5683-E5A4-C69F-3DE0D9F9F0BF}"/>
              </a:ext>
            </a:extLst>
          </p:cNvPr>
          <p:cNvSpPr/>
          <p:nvPr/>
        </p:nvSpPr>
        <p:spPr>
          <a:xfrm>
            <a:off x="3486637" y="7330448"/>
            <a:ext cx="3167470" cy="205923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大項目背景">
            <a:extLst>
              <a:ext uri="{FF2B5EF4-FFF2-40B4-BE49-F238E27FC236}">
                <a16:creationId xmlns:a16="http://schemas.microsoft.com/office/drawing/2014/main" id="{D1868582-B255-17BD-4695-7240F918648D}"/>
              </a:ext>
            </a:extLst>
          </p:cNvPr>
          <p:cNvSpPr txBox="1"/>
          <p:nvPr/>
        </p:nvSpPr>
        <p:spPr>
          <a:xfrm flipH="1">
            <a:off x="-12552" y="1708763"/>
            <a:ext cx="6870551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5400" dirty="0">
                <a:ln w="111125">
                  <a:solidFill>
                    <a:srgbClr val="00003E"/>
                  </a:solidFill>
                </a:ln>
                <a:solidFill>
                  <a:srgbClr val="002060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</a:t>
            </a:r>
            <a:endParaRPr kumimoji="1" lang="en-US" altLang="ja-JP" sz="5400" dirty="0">
              <a:ln w="111125">
                <a:solidFill>
                  <a:srgbClr val="00003E"/>
                </a:solidFill>
              </a:ln>
              <a:solidFill>
                <a:srgbClr val="002060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>
              <a:lnSpc>
                <a:spcPts val="6000"/>
              </a:lnSpc>
            </a:pPr>
            <a:r>
              <a:rPr kumimoji="1" lang="ja-JP" altLang="en-US" sz="5400" dirty="0">
                <a:ln w="111125">
                  <a:solidFill>
                    <a:srgbClr val="00003E"/>
                  </a:solidFill>
                </a:ln>
                <a:solidFill>
                  <a:srgbClr val="002060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プレミアム付商品券</a:t>
            </a:r>
            <a:endParaRPr kumimoji="1" lang="en-US" altLang="ja-JP" sz="5400" dirty="0">
              <a:ln w="111125">
                <a:solidFill>
                  <a:srgbClr val="00003E"/>
                </a:solidFill>
              </a:ln>
              <a:solidFill>
                <a:srgbClr val="002060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D66E78-443B-11A6-C72F-9D78BF183824}"/>
              </a:ext>
            </a:extLst>
          </p:cNvPr>
          <p:cNvSpPr txBox="1"/>
          <p:nvPr/>
        </p:nvSpPr>
        <p:spPr>
          <a:xfrm flipH="1">
            <a:off x="3393998" y="7555202"/>
            <a:ext cx="3167470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ja-JP" altLang="en-US" sz="10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各社毎申込</a:t>
            </a:r>
            <a:endParaRPr kumimoji="1" lang="en-US" altLang="ja-JP" sz="1000" b="1" dirty="0">
              <a:solidFill>
                <a:srgbClr val="FF00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購入者を取りまとめた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《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申込フォーム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》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を組合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事務局宛にメールで送信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※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個別での申込は出来ません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1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6" name="発行総数">
            <a:extLst>
              <a:ext uri="{FF2B5EF4-FFF2-40B4-BE49-F238E27FC236}">
                <a16:creationId xmlns:a16="http://schemas.microsoft.com/office/drawing/2014/main" id="{CC21A2AE-3FED-BFA0-E03F-24A782E41AAA}"/>
              </a:ext>
            </a:extLst>
          </p:cNvPr>
          <p:cNvSpPr txBox="1"/>
          <p:nvPr/>
        </p:nvSpPr>
        <p:spPr>
          <a:xfrm flipH="1">
            <a:off x="163808" y="4750459"/>
            <a:ext cx="6652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お買い物・お食事、卸団地内取扱店でお得に使おう！</a:t>
            </a:r>
            <a:endParaRPr kumimoji="1" lang="en-US" altLang="ja-JP" sz="2000" b="1" dirty="0">
              <a:ln w="317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8C95DE9-9C15-7E27-39C7-D033FE859CA7}"/>
              </a:ext>
            </a:extLst>
          </p:cNvPr>
          <p:cNvSpPr/>
          <p:nvPr/>
        </p:nvSpPr>
        <p:spPr>
          <a:xfrm>
            <a:off x="181201" y="6049709"/>
            <a:ext cx="6472905" cy="11539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039226-D9AB-C9F4-50FC-F323F206C48D}"/>
              </a:ext>
            </a:extLst>
          </p:cNvPr>
          <p:cNvSpPr txBox="1"/>
          <p:nvPr/>
        </p:nvSpPr>
        <p:spPr>
          <a:xfrm flipH="1">
            <a:off x="232002" y="6101889"/>
            <a:ext cx="6374994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"/>
              </a:lnSpc>
            </a:pPr>
            <a:r>
              <a:rPr kumimoji="1" lang="ja-JP" altLang="en-US" sz="1050" b="1" dirty="0">
                <a:solidFill>
                  <a:srgbClr val="00003E"/>
                </a:solidFill>
                <a:latin typeface="+mn-ea"/>
              </a:rPr>
              <a:t>  </a:t>
            </a:r>
            <a:endParaRPr kumimoji="1" lang="en-US" altLang="ja-JP" sz="1050" b="1" dirty="0">
              <a:solidFill>
                <a:srgbClr val="00003E"/>
              </a:solidFill>
              <a:latin typeface="+mn-ea"/>
            </a:endParaRPr>
          </a:p>
          <a:p>
            <a:pPr algn="ctr">
              <a:lnSpc>
                <a:spcPts val="1500"/>
              </a:lnSpc>
            </a:pPr>
            <a:r>
              <a:rPr kumimoji="1" lang="ja-JP" altLang="en-US" sz="1600" b="1" dirty="0">
                <a:solidFill>
                  <a:srgbClr val="00003E"/>
                </a:solidFill>
                <a:latin typeface="+mn-ea"/>
              </a:rPr>
              <a:t>  </a:t>
            </a:r>
            <a:r>
              <a:rPr kumimoji="1" lang="en-US" altLang="ja-JP" sz="1600" b="1" dirty="0">
                <a:solidFill>
                  <a:srgbClr val="00003E"/>
                </a:solidFill>
                <a:latin typeface="+mn-ea"/>
              </a:rPr>
              <a:t>※※※※※</a:t>
            </a:r>
            <a:r>
              <a:rPr kumimoji="1" lang="ja-JP" altLang="en-US" sz="1600" b="1" dirty="0">
                <a:solidFill>
                  <a:srgbClr val="00003E"/>
                </a:solidFill>
                <a:latin typeface="+mn-ea"/>
              </a:rPr>
              <a:t>各社代表者様へお願い</a:t>
            </a:r>
            <a:r>
              <a:rPr kumimoji="1" lang="en-US" altLang="ja-JP" sz="1600" b="1" dirty="0">
                <a:solidFill>
                  <a:srgbClr val="00003E"/>
                </a:solidFill>
                <a:latin typeface="+mn-ea"/>
              </a:rPr>
              <a:t>※※※※※</a:t>
            </a:r>
          </a:p>
          <a:p>
            <a:pPr algn="ctr">
              <a:lnSpc>
                <a:spcPts val="1500"/>
              </a:lnSpc>
            </a:pPr>
            <a:r>
              <a:rPr kumimoji="1" lang="ja-JP" altLang="en-US" sz="2200" b="1" dirty="0">
                <a:solidFill>
                  <a:srgbClr val="00003E"/>
                </a:solidFill>
                <a:latin typeface="+mn-ea"/>
              </a:rPr>
              <a:t>　</a:t>
            </a:r>
            <a:r>
              <a:rPr kumimoji="1" lang="en-US" altLang="ja-JP" sz="1200" b="1" dirty="0">
                <a:solidFill>
                  <a:srgbClr val="00003E"/>
                </a:solidFill>
                <a:latin typeface="+mn-ea"/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  <a:latin typeface="+mn-ea"/>
              </a:rPr>
              <a:t>従業員全員にこちらの案内をご共有ください！</a:t>
            </a:r>
            <a:r>
              <a:rPr kumimoji="1" lang="ja-JP" altLang="en-US" sz="1050" dirty="0">
                <a:solidFill>
                  <a:srgbClr val="00003E"/>
                </a:solidFill>
                <a:latin typeface="+mn-ea"/>
              </a:rPr>
              <a:t>　　</a:t>
            </a:r>
            <a:endParaRPr kumimoji="1" lang="en-US" altLang="ja-JP" sz="700" dirty="0">
              <a:solidFill>
                <a:srgbClr val="00003E"/>
              </a:solidFill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A022575-9C89-80A8-A762-4BEF124E1145}"/>
              </a:ext>
            </a:extLst>
          </p:cNvPr>
          <p:cNvSpPr txBox="1"/>
          <p:nvPr/>
        </p:nvSpPr>
        <p:spPr>
          <a:xfrm flipH="1">
            <a:off x="1609273" y="9548575"/>
            <a:ext cx="3928857" cy="17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kumimoji="1" lang="ja-JP" altLang="en-US" sz="140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協同組合沼津卸商社センター 担当</a:t>
            </a:r>
            <a:r>
              <a:rPr kumimoji="1" lang="en-US" altLang="ja-JP" sz="140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:</a:t>
            </a:r>
            <a:r>
              <a:rPr kumimoji="1" lang="ja-JP" altLang="en-US" sz="140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林</a:t>
            </a:r>
            <a:r>
              <a:rPr kumimoji="1" lang="en-US" altLang="ja-JP" sz="140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/</a:t>
            </a:r>
            <a:r>
              <a:rPr kumimoji="1" lang="ja-JP" altLang="en-US" sz="140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櫻井</a:t>
            </a:r>
            <a:endParaRPr kumimoji="1" lang="en-US" altLang="ja-JP" sz="1400" dirty="0"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EB8627E-1B3D-3CD3-3146-8876AB61D2A0}"/>
              </a:ext>
            </a:extLst>
          </p:cNvPr>
          <p:cNvSpPr txBox="1"/>
          <p:nvPr/>
        </p:nvSpPr>
        <p:spPr>
          <a:xfrm flipH="1">
            <a:off x="99749" y="7345063"/>
            <a:ext cx="3282890" cy="231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r>
              <a:rPr kumimoji="1" lang="en-US" altLang="ja-JP" sz="1200" dirty="0">
                <a:latin typeface="+mn-ea"/>
              </a:rPr>
              <a:t>  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【2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次販売について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価　　格：￥</a:t>
            </a:r>
            <a:r>
              <a:rPr kumimoji="1" lang="en-US" altLang="ja-JP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5,000 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/ 1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冊限り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対　　象：組合加盟企業の従業員及び役員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注意事項：卸団地内事業所に勤務する従業員に限る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パート・アルバイト等雇用形態は問わず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代理購入不可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r>
              <a:rPr kumimoji="1" lang="ja-JP" altLang="en-US" sz="10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申込期日：令和５年１１月２０日（月）</a:t>
            </a:r>
            <a:endParaRPr kumimoji="1" lang="en-US" altLang="ja-JP" sz="1000" b="1" dirty="0">
              <a:solidFill>
                <a:srgbClr val="FF00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　　　　　　　　～１１月３０日（木）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500"/>
              </a:lnSpc>
            </a:pP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</a:p>
          <a:p>
            <a:pPr>
              <a:lnSpc>
                <a:spcPts val="11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　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※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商品券概要詳細は裏面をご確認ください。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000" dirty="0">
              <a:latin typeface="+mn-ea"/>
            </a:endParaRPr>
          </a:p>
          <a:p>
            <a:pPr>
              <a:lnSpc>
                <a:spcPts val="500"/>
              </a:lnSpc>
            </a:pPr>
            <a:endParaRPr kumimoji="1" lang="en-US" altLang="ja-JP" sz="10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A38690-C1B2-95E7-BC46-34760017CB3C}"/>
              </a:ext>
            </a:extLst>
          </p:cNvPr>
          <p:cNvSpPr txBox="1"/>
          <p:nvPr/>
        </p:nvSpPr>
        <p:spPr>
          <a:xfrm flipH="1">
            <a:off x="726006" y="9722350"/>
            <a:ext cx="5388028" cy="24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【TEL】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０５５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-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９７１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-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６５００　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【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申込フォーム送信先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】kumiai.yoyaku@gmail.com</a:t>
            </a:r>
          </a:p>
          <a:p>
            <a:pPr>
              <a:lnSpc>
                <a:spcPts val="500"/>
              </a:lnSpc>
            </a:pPr>
            <a:endParaRPr kumimoji="1" lang="en-US" altLang="ja-JP" sz="1100" dirty="0">
              <a:solidFill>
                <a:srgbClr val="00003E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38554A-D13C-D4E4-49C6-089172032B3D}"/>
              </a:ext>
            </a:extLst>
          </p:cNvPr>
          <p:cNvSpPr txBox="1"/>
          <p:nvPr/>
        </p:nvSpPr>
        <p:spPr>
          <a:xfrm flipH="1">
            <a:off x="420187" y="6585850"/>
            <a:ext cx="6157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代表者様またはご担当者様は、社内で取りまとめをお願いします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</a:p>
          <a:p>
            <a:pPr>
              <a:lnSpc>
                <a:spcPts val="12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卸団地内事業所に勤務する従業員全員にこちらの案内を回覧・共有いただいた上、社内で購入希望者を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《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申込フォーム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》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に取りまとめ、締切日までに組合事務局宛に送信して下さい。</a:t>
            </a:r>
            <a:r>
              <a:rPr kumimoji="1" lang="ja-JP" altLang="en-US" sz="1000" dirty="0">
                <a:solidFill>
                  <a:srgbClr val="00003E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endParaRPr kumimoji="1" lang="en-US" altLang="ja-JP" sz="500" dirty="0">
              <a:solidFill>
                <a:srgbClr val="00003E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7C4CEC0-F16F-8030-157F-F6434CC86FA8}"/>
              </a:ext>
            </a:extLst>
          </p:cNvPr>
          <p:cNvSpPr/>
          <p:nvPr/>
        </p:nvSpPr>
        <p:spPr>
          <a:xfrm>
            <a:off x="0" y="-12294"/>
            <a:ext cx="6882375" cy="1631215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86A9CF5-F1A5-C3CF-45D4-FB1DF91573B6}"/>
              </a:ext>
            </a:extLst>
          </p:cNvPr>
          <p:cNvSpPr txBox="1"/>
          <p:nvPr/>
        </p:nvSpPr>
        <p:spPr>
          <a:xfrm>
            <a:off x="3401618" y="7294680"/>
            <a:ext cx="15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購入方法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  <a:endParaRPr kumimoji="1" lang="ja-JP" altLang="en-US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0C89EA7-8B0D-8D4E-D54E-36F183A6D819}"/>
              </a:ext>
            </a:extLst>
          </p:cNvPr>
          <p:cNvSpPr txBox="1"/>
          <p:nvPr/>
        </p:nvSpPr>
        <p:spPr>
          <a:xfrm>
            <a:off x="3395251" y="8358122"/>
            <a:ext cx="15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引換方法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  <a:endParaRPr kumimoji="1" lang="ja-JP" altLang="en-US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409A32C-5C17-19F2-FAEE-7804BD8905DE}"/>
              </a:ext>
            </a:extLst>
          </p:cNvPr>
          <p:cNvSpPr txBox="1"/>
          <p:nvPr/>
        </p:nvSpPr>
        <p:spPr>
          <a:xfrm>
            <a:off x="5319642" y="4194335"/>
            <a:ext cx="187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使える！</a:t>
            </a:r>
            <a:endParaRPr kumimoji="1" lang="en-US" altLang="ja-JP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618AC8E-29E4-6FE9-90A6-33FFAC9D85F4}"/>
              </a:ext>
            </a:extLst>
          </p:cNvPr>
          <p:cNvSpPr txBox="1"/>
          <p:nvPr/>
        </p:nvSpPr>
        <p:spPr>
          <a:xfrm>
            <a:off x="1698197" y="3389692"/>
            <a:ext cx="3957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7,000</a:t>
            </a:r>
            <a:r>
              <a:rPr kumimoji="1"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円分</a:t>
            </a:r>
            <a:endParaRPr kumimoji="1" lang="en-US" altLang="ja-JP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7F22E58-405C-0343-40E1-B112467BB7DC}"/>
              </a:ext>
            </a:extLst>
          </p:cNvPr>
          <p:cNvSpPr txBox="1"/>
          <p:nvPr/>
        </p:nvSpPr>
        <p:spPr>
          <a:xfrm>
            <a:off x="43719" y="3118278"/>
            <a:ext cx="3131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販売価格</a:t>
            </a:r>
            <a:r>
              <a:rPr kumimoji="1" lang="en-US" altLang="ja-JP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5,000</a:t>
            </a:r>
            <a:r>
              <a: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円　</a:t>
            </a:r>
            <a:endParaRPr kumimoji="1" lang="en-US" altLang="ja-JP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発行総数">
            <a:extLst>
              <a:ext uri="{FF2B5EF4-FFF2-40B4-BE49-F238E27FC236}">
                <a16:creationId xmlns:a16="http://schemas.microsoft.com/office/drawing/2014/main" id="{F234ACE5-1406-A275-4C2C-0A5AFDDD3E5D}"/>
              </a:ext>
            </a:extLst>
          </p:cNvPr>
          <p:cNvSpPr txBox="1"/>
          <p:nvPr/>
        </p:nvSpPr>
        <p:spPr>
          <a:xfrm flipH="1">
            <a:off x="2337346" y="4516289"/>
            <a:ext cx="218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（</a:t>
            </a:r>
            <a:r>
              <a:rPr kumimoji="1" lang="ja-JP" altLang="en-US" sz="1400" b="1" spc="-3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５００</a:t>
            </a:r>
            <a:r>
              <a:rPr kumimoji="1" lang="ja-JP" altLang="en-US" sz="11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円</a:t>
            </a:r>
            <a:r>
              <a:rPr kumimoji="1" lang="en-US" altLang="ja-JP" sz="14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×</a:t>
            </a:r>
            <a:r>
              <a:rPr kumimoji="1" lang="ja-JP" altLang="en-US" sz="1400" b="1" spc="-3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１４</a:t>
            </a:r>
            <a:r>
              <a:rPr kumimoji="1" lang="ja-JP" altLang="en-US" sz="11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枚綴り）</a:t>
            </a:r>
            <a:endParaRPr kumimoji="1" lang="en-US" altLang="ja-JP" sz="1100" b="1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53C594F-133A-EADF-D909-75B7E84957AC}"/>
              </a:ext>
            </a:extLst>
          </p:cNvPr>
          <p:cNvSpPr txBox="1"/>
          <p:nvPr/>
        </p:nvSpPr>
        <p:spPr>
          <a:xfrm>
            <a:off x="393293" y="5393293"/>
            <a:ext cx="793374" cy="523220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利 用 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期 限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DBC8D51-4F21-693F-01D5-2C5239D0EE25}"/>
              </a:ext>
            </a:extLst>
          </p:cNvPr>
          <p:cNvSpPr txBox="1"/>
          <p:nvPr/>
        </p:nvSpPr>
        <p:spPr>
          <a:xfrm>
            <a:off x="-27382" y="1697997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kumimoji="1" lang="ja-JP" altLang="en-US" sz="5400" b="1" dirty="0">
                <a:ln w="6600">
                  <a:noFill/>
                  <a:prstDash val="solid"/>
                </a:ln>
                <a:solidFill>
                  <a:srgbClr val="F4E906"/>
                </a:solidFill>
                <a:effectLst>
                  <a:outerShdw dist="38100" dir="2700000" algn="tl" rotWithShape="0">
                    <a:srgbClr val="FF0066"/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</a:t>
            </a:r>
            <a:endParaRPr kumimoji="1" lang="en-US" altLang="ja-JP" sz="5400" b="1" dirty="0">
              <a:ln w="6600">
                <a:noFill/>
                <a:prstDash val="solid"/>
              </a:ln>
              <a:solidFill>
                <a:srgbClr val="F4E906"/>
              </a:solidFill>
              <a:effectLst>
                <a:outerShdw dist="38100" dir="2700000" algn="tl" rotWithShape="0">
                  <a:srgbClr val="FF0066"/>
                </a:outerShdw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>
              <a:lnSpc>
                <a:spcPts val="6000"/>
              </a:lnSpc>
            </a:pPr>
            <a:r>
              <a:rPr kumimoji="1" lang="ja-JP" altLang="en-US" sz="5400" b="1" dirty="0">
                <a:ln w="6600">
                  <a:noFill/>
                  <a:prstDash val="solid"/>
                </a:ln>
                <a:solidFill>
                  <a:srgbClr val="F4E906"/>
                </a:solidFill>
                <a:effectLst>
                  <a:outerShdw dist="38100" dir="2700000" algn="tl" rotWithShape="0">
                    <a:srgbClr val="FF0066"/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プレミアム付商品券 </a:t>
            </a:r>
            <a:endParaRPr kumimoji="1" lang="en-US" altLang="ja-JP" sz="5400" b="1" dirty="0">
              <a:ln w="6600">
                <a:noFill/>
                <a:prstDash val="solid"/>
              </a:ln>
              <a:solidFill>
                <a:srgbClr val="F4E906"/>
              </a:solidFill>
              <a:effectLst>
                <a:outerShdw dist="38100" dir="2700000" algn="tl" rotWithShape="0">
                  <a:srgbClr val="FF0066"/>
                </a:outerShdw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C50143-5848-E0DF-017D-E646397C78CA}"/>
              </a:ext>
            </a:extLst>
          </p:cNvPr>
          <p:cNvSpPr txBox="1"/>
          <p:nvPr/>
        </p:nvSpPr>
        <p:spPr>
          <a:xfrm flipH="1">
            <a:off x="3393635" y="8627437"/>
            <a:ext cx="3061666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事務局より商品券引換証を送付。</a:t>
            </a: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引換証・現金を持参の上、組合事務局で引換。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担当者がまとめて引換、現金決済のみ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</a:p>
          <a:p>
            <a:pPr>
              <a:lnSpc>
                <a:spcPts val="1500"/>
              </a:lnSpc>
            </a:pP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1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805FEB-B227-7EC0-B81A-AC116E2B01B2}"/>
              </a:ext>
            </a:extLst>
          </p:cNvPr>
          <p:cNvSpPr txBox="1"/>
          <p:nvPr/>
        </p:nvSpPr>
        <p:spPr>
          <a:xfrm>
            <a:off x="5134183" y="5035990"/>
            <a:ext cx="1682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(※</a:t>
            </a:r>
            <a:r>
              <a:rPr kumimoji="1" lang="ja-JP" altLang="en-US" sz="1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取扱店詳細は裏面</a:t>
            </a:r>
            <a:r>
              <a:rPr kumimoji="1" lang="en-US" altLang="ja-JP" sz="1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)</a:t>
            </a:r>
            <a:endParaRPr kumimoji="1" lang="ja-JP" altLang="en-US" sz="1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75F91A4-EA6C-D6D2-4ABC-483D72B1B62C}"/>
              </a:ext>
            </a:extLst>
          </p:cNvPr>
          <p:cNvSpPr txBox="1"/>
          <p:nvPr/>
        </p:nvSpPr>
        <p:spPr>
          <a:xfrm>
            <a:off x="1209904" y="457688"/>
            <a:ext cx="548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spc="-25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１１</a:t>
            </a:r>
            <a:r>
              <a:rPr kumimoji="1" lang="ja-JP" altLang="en-US" sz="4000" b="1" spc="-25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kumimoji="1" lang="en-US" altLang="ja-JP" sz="4800" b="1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kumimoji="1" lang="ja-JP" altLang="en-US" sz="4800" b="1" spc="-20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２０   </a:t>
            </a:r>
            <a:r>
              <a:rPr kumimoji="1" lang="ja-JP" altLang="en-US" sz="2800" b="1" spc="-20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kumimoji="1" lang="ja-JP" altLang="en-US" sz="4800" b="1" spc="-20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～</a:t>
            </a:r>
            <a:r>
              <a:rPr kumimoji="1" lang="ja-JP" altLang="en-US" sz="4000" b="1" spc="-2000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kumimoji="1" lang="ja-JP" altLang="en-US" sz="4800" b="1" dirty="0">
                <a:ln w="7620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受付開始</a:t>
            </a:r>
          </a:p>
        </p:txBody>
      </p:sp>
      <p:sp>
        <p:nvSpPr>
          <p:cNvPr id="8" name="発行総数">
            <a:extLst>
              <a:ext uri="{FF2B5EF4-FFF2-40B4-BE49-F238E27FC236}">
                <a16:creationId xmlns:a16="http://schemas.microsoft.com/office/drawing/2014/main" id="{98309391-235D-641E-9103-C6DC52D5848A}"/>
              </a:ext>
            </a:extLst>
          </p:cNvPr>
          <p:cNvSpPr txBox="1"/>
          <p:nvPr/>
        </p:nvSpPr>
        <p:spPr>
          <a:xfrm flipH="1">
            <a:off x="582470" y="143409"/>
            <a:ext cx="6882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n w="3175">
                  <a:noFill/>
                  <a:prstDash val="solid"/>
                </a:ln>
                <a:solidFill>
                  <a:schemeClr val="bg1"/>
                </a:solidFill>
                <a:effectLst/>
                <a:latin typeface="+mn-ea"/>
              </a:rPr>
              <a:t>＼ご好評につき</a:t>
            </a:r>
            <a:r>
              <a:rPr kumimoji="1" lang="ja-JP" altLang="en-US" sz="2000" b="1" spc="-300" dirty="0">
                <a:ln w="3175">
                  <a:noFill/>
                  <a:prstDash val="solid"/>
                </a:ln>
                <a:solidFill>
                  <a:schemeClr val="bg1"/>
                </a:solidFill>
                <a:effectLst/>
                <a:latin typeface="+mn-ea"/>
              </a:rPr>
              <a:t>５００</a:t>
            </a:r>
            <a:r>
              <a:rPr kumimoji="1" lang="ja-JP" altLang="en-US" sz="20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/>
                <a:latin typeface="+mn-ea"/>
              </a:rPr>
              <a:t>冊増販！</a:t>
            </a:r>
            <a:r>
              <a:rPr kumimoji="1" lang="en-US" altLang="ja-JP" sz="20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/>
                <a:latin typeface="+mn-ea"/>
              </a:rPr>
              <a:t>2</a:t>
            </a:r>
            <a:r>
              <a:rPr kumimoji="1" lang="ja-JP" altLang="en-US" sz="2000" b="1" dirty="0">
                <a:ln w="3175">
                  <a:noFill/>
                  <a:prstDash val="solid"/>
                </a:ln>
                <a:solidFill>
                  <a:schemeClr val="bg1"/>
                </a:solidFill>
                <a:effectLst/>
                <a:latin typeface="+mn-ea"/>
              </a:rPr>
              <a:t>次販売決定</a:t>
            </a:r>
            <a:r>
              <a:rPr kumimoji="1" lang="ja-JP" altLang="en-US" sz="2000" dirty="0">
                <a:ln w="3175">
                  <a:noFill/>
                  <a:prstDash val="solid"/>
                </a:ln>
                <a:solidFill>
                  <a:schemeClr val="bg1"/>
                </a:solidFill>
                <a:effectLst/>
                <a:latin typeface="+mn-ea"/>
              </a:rPr>
              <a:t>／</a:t>
            </a:r>
            <a:endParaRPr kumimoji="1" lang="en-US" altLang="ja-JP" sz="2000" dirty="0">
              <a:ln w="3175">
                <a:noFill/>
                <a:prstDash val="solid"/>
              </a:ln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9" name="発行総数">
            <a:extLst>
              <a:ext uri="{FF2B5EF4-FFF2-40B4-BE49-F238E27FC236}">
                <a16:creationId xmlns:a16="http://schemas.microsoft.com/office/drawing/2014/main" id="{A2F98B1F-1D67-D37D-9761-45FCF42C98AD}"/>
              </a:ext>
            </a:extLst>
          </p:cNvPr>
          <p:cNvSpPr txBox="1"/>
          <p:nvPr/>
        </p:nvSpPr>
        <p:spPr>
          <a:xfrm flipH="1">
            <a:off x="1119432" y="5332206"/>
            <a:ext cx="2834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令和６年</a:t>
            </a:r>
            <a:r>
              <a:rPr kumimoji="1" lang="ja-JP" altLang="en-US" sz="3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１</a:t>
            </a:r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月</a:t>
            </a:r>
            <a:r>
              <a:rPr kumimoji="1" lang="ja-JP" altLang="en-US" sz="3000" b="1" spc="-300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３１</a:t>
            </a:r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日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B75E1F-1D49-6964-E93C-4652BA9ED0FB}"/>
              </a:ext>
            </a:extLst>
          </p:cNvPr>
          <p:cNvSpPr txBox="1"/>
          <p:nvPr/>
        </p:nvSpPr>
        <p:spPr>
          <a:xfrm>
            <a:off x="3926885" y="5393293"/>
            <a:ext cx="793374" cy="523220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購 入</a:t>
            </a:r>
            <a:endParaRPr kumimoji="1"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対 象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1" name="発行総数">
            <a:extLst>
              <a:ext uri="{FF2B5EF4-FFF2-40B4-BE49-F238E27FC236}">
                <a16:creationId xmlns:a16="http://schemas.microsoft.com/office/drawing/2014/main" id="{36EC292D-61E0-70F9-800D-C1D218A43F31}"/>
              </a:ext>
            </a:extLst>
          </p:cNvPr>
          <p:cNvSpPr txBox="1"/>
          <p:nvPr/>
        </p:nvSpPr>
        <p:spPr>
          <a:xfrm flipH="1">
            <a:off x="4641920" y="5281669"/>
            <a:ext cx="208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卸団地で働く方</a:t>
            </a:r>
            <a:endParaRPr kumimoji="1" lang="en-US" altLang="ja-JP" sz="2000" b="1" dirty="0">
              <a:ln w="317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/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限定販売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24ABAAE-6ADC-7378-1762-F19B500C6788}"/>
              </a:ext>
            </a:extLst>
          </p:cNvPr>
          <p:cNvSpPr txBox="1"/>
          <p:nvPr/>
        </p:nvSpPr>
        <p:spPr>
          <a:xfrm>
            <a:off x="3630591" y="1148328"/>
            <a:ext cx="31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n w="76200">
                  <a:noFill/>
                </a:ln>
                <a:solidFill>
                  <a:schemeClr val="bg1"/>
                </a:solidFill>
              </a:rPr>
              <a:t>数に限りがあるため、先着順となります。</a:t>
            </a:r>
            <a:endParaRPr kumimoji="1" lang="en-US" altLang="ja-JP" sz="1200" dirty="0">
              <a:ln w="76200">
                <a:noFill/>
              </a:ln>
              <a:solidFill>
                <a:schemeClr val="bg1"/>
              </a:solidFill>
            </a:endParaRPr>
          </a:p>
          <a:p>
            <a:pPr algn="ctr"/>
            <a:endParaRPr kumimoji="1" lang="ja-JP" altLang="en-US" sz="1200" dirty="0">
              <a:ln w="76200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2D987BD-9943-D60F-842F-0F9AFDC67FAC}"/>
              </a:ext>
            </a:extLst>
          </p:cNvPr>
          <p:cNvCxnSpPr/>
          <p:nvPr/>
        </p:nvCxnSpPr>
        <p:spPr>
          <a:xfrm>
            <a:off x="582470" y="1144252"/>
            <a:ext cx="5949791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2E0C38CA-3FB8-8520-8A62-CCF5C75AB043}"/>
              </a:ext>
            </a:extLst>
          </p:cNvPr>
          <p:cNvSpPr/>
          <p:nvPr/>
        </p:nvSpPr>
        <p:spPr>
          <a:xfrm>
            <a:off x="78632" y="99355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A2E59-DBD5-B1B6-48D9-D549BDD69767}"/>
              </a:ext>
            </a:extLst>
          </p:cNvPr>
          <p:cNvSpPr txBox="1"/>
          <p:nvPr/>
        </p:nvSpPr>
        <p:spPr>
          <a:xfrm>
            <a:off x="-2163" y="552659"/>
            <a:ext cx="158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n w="76200">
                  <a:noFill/>
                </a:ln>
                <a:solidFill>
                  <a:srgbClr val="FF0000"/>
                </a:solidFill>
              </a:rPr>
              <a:t>既に購入済の方も</a:t>
            </a:r>
            <a:endParaRPr kumimoji="1" lang="en-US" altLang="ja-JP" sz="1200" b="1" dirty="0">
              <a:ln w="76200">
                <a:noFill/>
              </a:ln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>
                <a:ln w="76200">
                  <a:noFill/>
                </a:ln>
                <a:solidFill>
                  <a:srgbClr val="FF0000"/>
                </a:solidFill>
              </a:rPr>
              <a:t>購入対象です！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F8B90A5-ED0E-58A5-D993-9A2E4927CFE9}"/>
              </a:ext>
            </a:extLst>
          </p:cNvPr>
          <p:cNvSpPr txBox="1"/>
          <p:nvPr/>
        </p:nvSpPr>
        <p:spPr>
          <a:xfrm>
            <a:off x="-64724" y="954156"/>
            <a:ext cx="1709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n w="76200">
                  <a:noFill/>
                </a:ln>
                <a:solidFill>
                  <a:srgbClr val="FF0000"/>
                </a:solidFill>
              </a:rPr>
              <a:t>（１人１冊まで）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4D6B187-A520-AC2E-6EC3-9B1710DE6FA0}"/>
              </a:ext>
            </a:extLst>
          </p:cNvPr>
          <p:cNvSpPr/>
          <p:nvPr/>
        </p:nvSpPr>
        <p:spPr>
          <a:xfrm>
            <a:off x="115000" y="135671"/>
            <a:ext cx="1368000" cy="1368000"/>
          </a:xfrm>
          <a:prstGeom prst="ellipse">
            <a:avLst/>
          </a:prstGeom>
          <a:noFill/>
          <a:ln>
            <a:solidFill>
              <a:srgbClr val="00003E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図 68">
            <a:extLst>
              <a:ext uri="{FF2B5EF4-FFF2-40B4-BE49-F238E27FC236}">
                <a16:creationId xmlns:a16="http://schemas.microsoft.com/office/drawing/2014/main" id="{CFE3EC87-130A-5756-E5E3-9764B76A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552" y="-9271"/>
            <a:ext cx="6882375" cy="5098597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CE7B307-4BE5-12CF-8EDA-BF77713DD730}"/>
              </a:ext>
            </a:extLst>
          </p:cNvPr>
          <p:cNvSpPr/>
          <p:nvPr/>
        </p:nvSpPr>
        <p:spPr>
          <a:xfrm>
            <a:off x="181202" y="7330448"/>
            <a:ext cx="3167470" cy="2066427"/>
          </a:xfrm>
          <a:prstGeom prst="rect">
            <a:avLst/>
          </a:prstGeom>
          <a:solidFill>
            <a:schemeClr val="bg1"/>
          </a:solidFill>
          <a:ln w="28575">
            <a:solidFill>
              <a:srgbClr val="0000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B0102C3-5683-E5A4-C69F-3DE0D9F9F0BF}"/>
              </a:ext>
            </a:extLst>
          </p:cNvPr>
          <p:cNvSpPr/>
          <p:nvPr/>
        </p:nvSpPr>
        <p:spPr>
          <a:xfrm>
            <a:off x="3486637" y="7330448"/>
            <a:ext cx="3167470" cy="205923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3E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DFD405-2469-AC31-2FE8-9AE431A92A66}"/>
              </a:ext>
            </a:extLst>
          </p:cNvPr>
          <p:cNvSpPr txBox="1"/>
          <p:nvPr/>
        </p:nvSpPr>
        <p:spPr>
          <a:xfrm flipH="1">
            <a:off x="22305" y="36178"/>
            <a:ext cx="7016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卸団地５５周年記念プレ事業</a:t>
            </a:r>
          </a:p>
        </p:txBody>
      </p:sp>
      <p:sp>
        <p:nvSpPr>
          <p:cNvPr id="4" name="大項目背景">
            <a:extLst>
              <a:ext uri="{FF2B5EF4-FFF2-40B4-BE49-F238E27FC236}">
                <a16:creationId xmlns:a16="http://schemas.microsoft.com/office/drawing/2014/main" id="{D1868582-B255-17BD-4695-7240F918648D}"/>
              </a:ext>
            </a:extLst>
          </p:cNvPr>
          <p:cNvSpPr txBox="1"/>
          <p:nvPr/>
        </p:nvSpPr>
        <p:spPr>
          <a:xfrm flipH="1">
            <a:off x="115457" y="861837"/>
            <a:ext cx="663022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n w="111125">
                  <a:solidFill>
                    <a:srgbClr val="00003E"/>
                  </a:solidFill>
                </a:ln>
                <a:solidFill>
                  <a:srgbClr val="002060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</a:t>
            </a:r>
            <a:endParaRPr kumimoji="1" lang="en-US" altLang="ja-JP" sz="5400" dirty="0">
              <a:ln w="111125">
                <a:solidFill>
                  <a:srgbClr val="00003E"/>
                </a:solidFill>
              </a:ln>
              <a:solidFill>
                <a:srgbClr val="002060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/>
            <a:r>
              <a:rPr kumimoji="1" lang="ja-JP" altLang="en-US" sz="5400" dirty="0">
                <a:ln w="111125">
                  <a:solidFill>
                    <a:srgbClr val="00003E"/>
                  </a:solidFill>
                </a:ln>
                <a:solidFill>
                  <a:srgbClr val="002060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プレミアム付商品券</a:t>
            </a:r>
            <a:endParaRPr kumimoji="1" lang="en-US" altLang="ja-JP" sz="5400" dirty="0">
              <a:ln w="111125">
                <a:solidFill>
                  <a:srgbClr val="00003E"/>
                </a:solidFill>
              </a:ln>
              <a:solidFill>
                <a:srgbClr val="002060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D66E78-443B-11A6-C72F-9D78BF183824}"/>
              </a:ext>
            </a:extLst>
          </p:cNvPr>
          <p:cNvSpPr txBox="1"/>
          <p:nvPr/>
        </p:nvSpPr>
        <p:spPr>
          <a:xfrm flipH="1">
            <a:off x="3393998" y="7586024"/>
            <a:ext cx="3167470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ja-JP" altLang="en-US" sz="10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各社毎申込</a:t>
            </a:r>
            <a:endParaRPr kumimoji="1" lang="en-US" altLang="ja-JP" sz="1000" b="1" dirty="0">
              <a:solidFill>
                <a:srgbClr val="FF00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購入者を取りまとめた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《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申込フォーム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》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を組合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事務局宛にメールで送信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※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個別での申込は出来ません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1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6" name="発行総数">
            <a:extLst>
              <a:ext uri="{FF2B5EF4-FFF2-40B4-BE49-F238E27FC236}">
                <a16:creationId xmlns:a16="http://schemas.microsoft.com/office/drawing/2014/main" id="{CC21A2AE-3FED-BFA0-E03F-24A782E41AAA}"/>
              </a:ext>
            </a:extLst>
          </p:cNvPr>
          <p:cNvSpPr txBox="1"/>
          <p:nvPr/>
        </p:nvSpPr>
        <p:spPr>
          <a:xfrm flipH="1">
            <a:off x="102164" y="4199132"/>
            <a:ext cx="665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お買い物・お食事、卸団地内取扱店でお得に使おう！</a:t>
            </a:r>
            <a:endParaRPr kumimoji="1" lang="en-US" altLang="ja-JP" sz="2000" b="1" dirty="0">
              <a:ln w="317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/>
            <a:endParaRPr kumimoji="1" lang="ja-JP" altLang="en-US" sz="2000" b="1" dirty="0">
              <a:ln w="3175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8C95DE9-9C15-7E27-39C7-D033FE859CA7}"/>
              </a:ext>
            </a:extLst>
          </p:cNvPr>
          <p:cNvSpPr/>
          <p:nvPr/>
        </p:nvSpPr>
        <p:spPr>
          <a:xfrm>
            <a:off x="181201" y="6049709"/>
            <a:ext cx="6472905" cy="11539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00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3039226-D9AB-C9F4-50FC-F323F206C48D}"/>
              </a:ext>
            </a:extLst>
          </p:cNvPr>
          <p:cNvSpPr txBox="1"/>
          <p:nvPr/>
        </p:nvSpPr>
        <p:spPr>
          <a:xfrm flipH="1">
            <a:off x="232002" y="6101889"/>
            <a:ext cx="6374994" cy="55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"/>
              </a:lnSpc>
            </a:pPr>
            <a:r>
              <a:rPr kumimoji="1" lang="ja-JP" altLang="en-US" sz="1050" b="1" dirty="0">
                <a:solidFill>
                  <a:srgbClr val="00003E"/>
                </a:solidFill>
                <a:latin typeface="+mn-ea"/>
              </a:rPr>
              <a:t>  </a:t>
            </a:r>
            <a:endParaRPr kumimoji="1" lang="en-US" altLang="ja-JP" sz="1050" b="1" dirty="0">
              <a:solidFill>
                <a:srgbClr val="00003E"/>
              </a:solidFill>
              <a:latin typeface="+mn-ea"/>
            </a:endParaRPr>
          </a:p>
          <a:p>
            <a:pPr algn="ctr">
              <a:lnSpc>
                <a:spcPts val="1500"/>
              </a:lnSpc>
            </a:pPr>
            <a:r>
              <a:rPr kumimoji="1" lang="ja-JP" altLang="en-US" sz="1600" b="1" dirty="0">
                <a:solidFill>
                  <a:srgbClr val="00003E"/>
                </a:solidFill>
                <a:latin typeface="+mn-ea"/>
              </a:rPr>
              <a:t>  </a:t>
            </a:r>
            <a:r>
              <a:rPr kumimoji="1" lang="en-US" altLang="ja-JP" sz="1600" b="1" dirty="0">
                <a:solidFill>
                  <a:srgbClr val="00003E"/>
                </a:solidFill>
                <a:latin typeface="+mn-ea"/>
              </a:rPr>
              <a:t>※※※※※</a:t>
            </a:r>
            <a:r>
              <a:rPr kumimoji="1" lang="ja-JP" altLang="en-US" sz="1600" b="1" dirty="0">
                <a:solidFill>
                  <a:srgbClr val="00003E"/>
                </a:solidFill>
                <a:latin typeface="+mn-ea"/>
              </a:rPr>
              <a:t>各社代表者様へお願い</a:t>
            </a:r>
            <a:r>
              <a:rPr kumimoji="1" lang="en-US" altLang="ja-JP" sz="1600" b="1" dirty="0">
                <a:solidFill>
                  <a:srgbClr val="00003E"/>
                </a:solidFill>
                <a:latin typeface="+mn-ea"/>
              </a:rPr>
              <a:t>※※※※※</a:t>
            </a:r>
          </a:p>
          <a:p>
            <a:pPr algn="ctr">
              <a:lnSpc>
                <a:spcPts val="1500"/>
              </a:lnSpc>
            </a:pPr>
            <a:r>
              <a:rPr kumimoji="1" lang="ja-JP" altLang="en-US" sz="2200" b="1" dirty="0">
                <a:solidFill>
                  <a:srgbClr val="00003E"/>
                </a:solidFill>
                <a:latin typeface="+mn-ea"/>
              </a:rPr>
              <a:t>　</a:t>
            </a:r>
            <a:r>
              <a:rPr kumimoji="1" lang="en-US" altLang="ja-JP" sz="1200" b="1" dirty="0">
                <a:solidFill>
                  <a:srgbClr val="00003E"/>
                </a:solidFill>
                <a:latin typeface="+mn-ea"/>
              </a:rPr>
              <a:t> </a:t>
            </a:r>
            <a:r>
              <a:rPr kumimoji="1" lang="ja-JP" altLang="en-US" sz="1200" b="1" dirty="0">
                <a:solidFill>
                  <a:srgbClr val="FF0000"/>
                </a:solidFill>
                <a:latin typeface="+mn-ea"/>
              </a:rPr>
              <a:t>従業員全員にこちらの案内をご共有ください！</a:t>
            </a:r>
            <a:r>
              <a:rPr kumimoji="1" lang="ja-JP" altLang="en-US" sz="1050" dirty="0">
                <a:solidFill>
                  <a:srgbClr val="00003E"/>
                </a:solidFill>
                <a:latin typeface="+mn-ea"/>
              </a:rPr>
              <a:t>　　</a:t>
            </a:r>
            <a:endParaRPr kumimoji="1" lang="en-US" altLang="ja-JP" sz="700" dirty="0">
              <a:solidFill>
                <a:srgbClr val="00003E"/>
              </a:solidFill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A022575-9C89-80A8-A762-4BEF124E1145}"/>
              </a:ext>
            </a:extLst>
          </p:cNvPr>
          <p:cNvSpPr txBox="1"/>
          <p:nvPr/>
        </p:nvSpPr>
        <p:spPr>
          <a:xfrm flipH="1">
            <a:off x="1609273" y="9548575"/>
            <a:ext cx="3928857" cy="17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kumimoji="1" lang="ja-JP" altLang="en-US" sz="1400" b="1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協同組合沼津卸商社センター 担当</a:t>
            </a:r>
            <a:r>
              <a:rPr kumimoji="1" lang="en-US" altLang="ja-JP" sz="1400" b="1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:</a:t>
            </a:r>
            <a:r>
              <a:rPr kumimoji="1" lang="ja-JP" altLang="en-US" sz="1400" b="1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林</a:t>
            </a:r>
            <a:r>
              <a:rPr kumimoji="1" lang="en-US" altLang="ja-JP" sz="1400" b="1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/</a:t>
            </a:r>
            <a:r>
              <a:rPr kumimoji="1" lang="ja-JP" altLang="en-US" sz="1400" b="1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櫻井</a:t>
            </a:r>
            <a:endParaRPr kumimoji="1" lang="en-US" altLang="ja-JP" sz="1400" b="1" dirty="0"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EB8627E-1B3D-3CD3-3146-8876AB61D2A0}"/>
              </a:ext>
            </a:extLst>
          </p:cNvPr>
          <p:cNvSpPr txBox="1"/>
          <p:nvPr/>
        </p:nvSpPr>
        <p:spPr>
          <a:xfrm flipH="1">
            <a:off x="99749" y="7375885"/>
            <a:ext cx="3282890" cy="21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0"/>
              </a:lnSpc>
            </a:pPr>
            <a:r>
              <a:rPr kumimoji="1" lang="en-US" altLang="ja-JP" sz="1200" dirty="0">
                <a:latin typeface="+mn-ea"/>
              </a:rPr>
              <a:t>  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販売について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価　　格：￥</a:t>
            </a:r>
            <a:r>
              <a:rPr kumimoji="1" lang="en-US" altLang="ja-JP" sz="1400" b="1" dirty="0">
                <a:latin typeface="游明朝" panose="02020400000000000000" pitchFamily="18" charset="-128"/>
                <a:ea typeface="游明朝" panose="02020400000000000000" pitchFamily="18" charset="-128"/>
              </a:rPr>
              <a:t>5,000 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/ 1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人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1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冊限り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対　　象：組合加盟企業の従業員及び役員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注意事項：卸団地内事業所に勤務する従業員に限る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パート・アルバイト等雇用形態は問わず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代理購入不可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68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r>
              <a:rPr kumimoji="1" lang="ja-JP" altLang="en-US" sz="1000" b="1" dirty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申込締切：令和５年１１月３０日（木）</a:t>
            </a:r>
            <a:endParaRPr kumimoji="1" lang="en-US" altLang="ja-JP" sz="1000" b="1" dirty="0">
              <a:solidFill>
                <a:srgbClr val="FF0000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500"/>
              </a:lnSpc>
            </a:pP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500"/>
              </a:lnSpc>
            </a:pP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</a:p>
          <a:p>
            <a:pPr>
              <a:lnSpc>
                <a:spcPts val="11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  　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※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商品券概要詳細は裏面をご確認ください。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000" dirty="0">
              <a:latin typeface="+mn-ea"/>
            </a:endParaRPr>
          </a:p>
          <a:p>
            <a:pPr>
              <a:lnSpc>
                <a:spcPts val="500"/>
              </a:lnSpc>
            </a:pPr>
            <a:endParaRPr kumimoji="1" lang="en-US" altLang="ja-JP" sz="10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A38690-C1B2-95E7-BC46-34760017CB3C}"/>
              </a:ext>
            </a:extLst>
          </p:cNvPr>
          <p:cNvSpPr txBox="1"/>
          <p:nvPr/>
        </p:nvSpPr>
        <p:spPr>
          <a:xfrm flipH="1">
            <a:off x="726006" y="9722350"/>
            <a:ext cx="5388028" cy="24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【TEL】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０５５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-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９７１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-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６５００　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【</a:t>
            </a:r>
            <a:r>
              <a:rPr kumimoji="1" lang="ja-JP" altLang="en-US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申込フォーム送信先</a:t>
            </a:r>
            <a:r>
              <a:rPr kumimoji="1" lang="en-US" altLang="ja-JP" sz="1050" dirty="0"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】kumiai.yoyaku@gmail.com</a:t>
            </a:r>
          </a:p>
          <a:p>
            <a:pPr>
              <a:lnSpc>
                <a:spcPts val="500"/>
              </a:lnSpc>
            </a:pPr>
            <a:endParaRPr kumimoji="1" lang="en-US" altLang="ja-JP" sz="1100" dirty="0">
              <a:solidFill>
                <a:srgbClr val="00003E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38554A-D13C-D4E4-49C6-089172032B3D}"/>
              </a:ext>
            </a:extLst>
          </p:cNvPr>
          <p:cNvSpPr txBox="1"/>
          <p:nvPr/>
        </p:nvSpPr>
        <p:spPr>
          <a:xfrm flipH="1">
            <a:off x="420187" y="6585850"/>
            <a:ext cx="6157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代表者様またはご担当者様は、社内で取りまとめをお願いします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</a:p>
          <a:p>
            <a:pPr>
              <a:lnSpc>
                <a:spcPts val="12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卸団地内事業所に勤務する従業員全員にこちらの案内を回覧・共有いただいた上、社内で購入希望者を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《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申込フォーム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》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に取りまとめ、締切日までに組合事務局宛に送信して下さい。</a:t>
            </a:r>
            <a:r>
              <a:rPr kumimoji="1" lang="ja-JP" altLang="en-US" sz="1000" dirty="0">
                <a:solidFill>
                  <a:srgbClr val="00003E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endParaRPr kumimoji="1" lang="en-US" altLang="ja-JP" sz="500" dirty="0">
              <a:solidFill>
                <a:srgbClr val="00003E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7C4CEC0-F16F-8030-157F-F6434CC86FA8}"/>
              </a:ext>
            </a:extLst>
          </p:cNvPr>
          <p:cNvSpPr/>
          <p:nvPr/>
        </p:nvSpPr>
        <p:spPr>
          <a:xfrm>
            <a:off x="-231648" y="4757511"/>
            <a:ext cx="7355967" cy="115393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86A9CF5-F1A5-C3CF-45D4-FB1DF91573B6}"/>
              </a:ext>
            </a:extLst>
          </p:cNvPr>
          <p:cNvSpPr txBox="1"/>
          <p:nvPr/>
        </p:nvSpPr>
        <p:spPr>
          <a:xfrm>
            <a:off x="3401618" y="7325502"/>
            <a:ext cx="15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購入方法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  <a:endParaRPr kumimoji="1" lang="ja-JP" altLang="en-US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0C89EA7-8B0D-8D4E-D54E-36F183A6D819}"/>
              </a:ext>
            </a:extLst>
          </p:cNvPr>
          <p:cNvSpPr txBox="1"/>
          <p:nvPr/>
        </p:nvSpPr>
        <p:spPr>
          <a:xfrm>
            <a:off x="3395251" y="8388944"/>
            <a:ext cx="151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【</a:t>
            </a:r>
            <a:r>
              <a:rPr kumimoji="1" lang="ja-JP" altLang="en-US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引換方法</a:t>
            </a:r>
            <a:r>
              <a:rPr kumimoji="1" lang="en-US" altLang="ja-JP" sz="12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】</a:t>
            </a:r>
            <a:endParaRPr kumimoji="1" lang="ja-JP" altLang="en-US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409A32C-5C17-19F2-FAEE-7804BD8905DE}"/>
              </a:ext>
            </a:extLst>
          </p:cNvPr>
          <p:cNvSpPr txBox="1"/>
          <p:nvPr/>
        </p:nvSpPr>
        <p:spPr>
          <a:xfrm>
            <a:off x="5319642" y="3548879"/>
            <a:ext cx="187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使える！</a:t>
            </a:r>
            <a:endParaRPr kumimoji="1" lang="en-US" altLang="ja-JP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618AC8E-29E4-6FE9-90A6-33FFAC9D85F4}"/>
              </a:ext>
            </a:extLst>
          </p:cNvPr>
          <p:cNvSpPr txBox="1"/>
          <p:nvPr/>
        </p:nvSpPr>
        <p:spPr>
          <a:xfrm>
            <a:off x="1696852" y="2785848"/>
            <a:ext cx="3957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7,000</a:t>
            </a:r>
            <a:r>
              <a:rPr kumimoji="1" lang="ja-JP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円分</a:t>
            </a:r>
            <a:endParaRPr kumimoji="1" lang="en-US" altLang="ja-JP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7F22E58-405C-0343-40E1-B112467BB7DC}"/>
              </a:ext>
            </a:extLst>
          </p:cNvPr>
          <p:cNvSpPr txBox="1"/>
          <p:nvPr/>
        </p:nvSpPr>
        <p:spPr>
          <a:xfrm>
            <a:off x="50420" y="2459324"/>
            <a:ext cx="3131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販売価格</a:t>
            </a:r>
            <a:r>
              <a:rPr kumimoji="1" lang="en-US" altLang="ja-JP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5,000</a:t>
            </a:r>
            <a:r>
              <a:rPr kumimoji="1" lang="ja-JP" alt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円　</a:t>
            </a:r>
            <a:endParaRPr kumimoji="1" lang="en-US" altLang="ja-JP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発行総数">
            <a:extLst>
              <a:ext uri="{FF2B5EF4-FFF2-40B4-BE49-F238E27FC236}">
                <a16:creationId xmlns:a16="http://schemas.microsoft.com/office/drawing/2014/main" id="{F234ACE5-1406-A275-4C2C-0A5AFDDD3E5D}"/>
              </a:ext>
            </a:extLst>
          </p:cNvPr>
          <p:cNvSpPr txBox="1"/>
          <p:nvPr/>
        </p:nvSpPr>
        <p:spPr>
          <a:xfrm flipH="1">
            <a:off x="2337346" y="3924621"/>
            <a:ext cx="218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（</a:t>
            </a:r>
            <a:r>
              <a:rPr kumimoji="1" lang="ja-JP" altLang="en-US" sz="1400" b="1" spc="-3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５００</a:t>
            </a:r>
            <a:r>
              <a:rPr kumimoji="1" lang="ja-JP" altLang="en-US" sz="11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円</a:t>
            </a:r>
            <a:r>
              <a:rPr kumimoji="1" lang="en-US" altLang="ja-JP" sz="14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×</a:t>
            </a:r>
            <a:r>
              <a:rPr kumimoji="1" lang="ja-JP" altLang="en-US" sz="1400" b="1" spc="-3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１４</a:t>
            </a:r>
            <a:r>
              <a:rPr kumimoji="1" lang="ja-JP" altLang="en-US" sz="1100" b="1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枚綴り）</a:t>
            </a:r>
            <a:endParaRPr kumimoji="1" lang="en-US" altLang="ja-JP" sz="1100" b="1" dirty="0">
              <a:ln w="0"/>
              <a:solidFill>
                <a:srgbClr val="FF00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22EAAF-EBA7-A663-6328-4329D6C42168}"/>
              </a:ext>
            </a:extLst>
          </p:cNvPr>
          <p:cNvSpPr txBox="1"/>
          <p:nvPr/>
        </p:nvSpPr>
        <p:spPr>
          <a:xfrm>
            <a:off x="5712236" y="380862"/>
            <a:ext cx="213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kumimoji="1" lang="ja-JP" altLang="en-US" sz="4800" dirty="0">
              <a:solidFill>
                <a:srgbClr val="00003E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BAB1729-1D26-3935-D7EE-30477BA65CEA}"/>
              </a:ext>
            </a:extLst>
          </p:cNvPr>
          <p:cNvSpPr txBox="1"/>
          <p:nvPr/>
        </p:nvSpPr>
        <p:spPr>
          <a:xfrm>
            <a:off x="6057226" y="823514"/>
            <a:ext cx="2131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31</a:t>
            </a:r>
            <a:endParaRPr kumimoji="1" lang="ja-JP" altLang="en-US" sz="4400" dirty="0">
              <a:solidFill>
                <a:srgbClr val="00003E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CB96A4A-B6E0-2802-097C-5065B6421F68}"/>
              </a:ext>
            </a:extLst>
          </p:cNvPr>
          <p:cNvSpPr txBox="1"/>
          <p:nvPr/>
        </p:nvSpPr>
        <p:spPr>
          <a:xfrm>
            <a:off x="5665557" y="414448"/>
            <a:ext cx="1152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n w="0"/>
                <a:solidFill>
                  <a:srgbClr val="0000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令和６年</a:t>
            </a:r>
            <a:endParaRPr kumimoji="1" lang="en-US" altLang="ja-JP" sz="1050" dirty="0">
              <a:ln w="0"/>
              <a:solidFill>
                <a:srgbClr val="0000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DA1A25-2312-9585-423E-5B9FE7F45C94}"/>
              </a:ext>
            </a:extLst>
          </p:cNvPr>
          <p:cNvSpPr txBox="1"/>
          <p:nvPr/>
        </p:nvSpPr>
        <p:spPr>
          <a:xfrm>
            <a:off x="4660410" y="411635"/>
            <a:ext cx="1152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n w="0"/>
                <a:solidFill>
                  <a:srgbClr val="00003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令和５年</a:t>
            </a:r>
            <a:endParaRPr kumimoji="1" lang="en-US" altLang="ja-JP" sz="1050" dirty="0">
              <a:ln w="0"/>
              <a:solidFill>
                <a:srgbClr val="00003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277632C-C6B1-6BB3-CE07-F9B1BF49EDFC}"/>
              </a:ext>
            </a:extLst>
          </p:cNvPr>
          <p:cNvSpPr txBox="1"/>
          <p:nvPr/>
        </p:nvSpPr>
        <p:spPr>
          <a:xfrm>
            <a:off x="4666676" y="490948"/>
            <a:ext cx="213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9A2E3F-6DAB-4A0D-7124-6F9E719C3FA4}"/>
              </a:ext>
            </a:extLst>
          </p:cNvPr>
          <p:cNvSpPr txBox="1"/>
          <p:nvPr/>
        </p:nvSpPr>
        <p:spPr>
          <a:xfrm>
            <a:off x="5121047" y="716031"/>
            <a:ext cx="55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3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kumimoji="1" lang="ja-JP" altLang="en-US" sz="2800" dirty="0">
              <a:solidFill>
                <a:srgbClr val="00003E"/>
              </a:solidFill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53C594F-133A-EADF-D909-75B7E84957AC}"/>
              </a:ext>
            </a:extLst>
          </p:cNvPr>
          <p:cNvSpPr txBox="1"/>
          <p:nvPr/>
        </p:nvSpPr>
        <p:spPr>
          <a:xfrm>
            <a:off x="4745541" y="87413"/>
            <a:ext cx="2007149" cy="307777"/>
          </a:xfrm>
          <a:prstGeom prst="rect">
            <a:avLst/>
          </a:prstGeom>
          <a:solidFill>
            <a:srgbClr val="00003E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利 用 期 間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DBC8D51-4F21-693F-01D5-2C5239D0EE25}"/>
              </a:ext>
            </a:extLst>
          </p:cNvPr>
          <p:cNvSpPr txBox="1"/>
          <p:nvPr/>
        </p:nvSpPr>
        <p:spPr>
          <a:xfrm>
            <a:off x="-210241" y="850795"/>
            <a:ext cx="7256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ln w="6600">
                  <a:noFill/>
                  <a:prstDash val="solid"/>
                </a:ln>
                <a:solidFill>
                  <a:srgbClr val="F4E906"/>
                </a:solidFill>
                <a:effectLst>
                  <a:outerShdw dist="38100" dir="2700000" algn="tl" rotWithShape="0">
                    <a:srgbClr val="FF0066"/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</a:t>
            </a:r>
            <a:endParaRPr kumimoji="1" lang="en-US" altLang="ja-JP" sz="5400" b="1" dirty="0">
              <a:ln w="6600">
                <a:noFill/>
                <a:prstDash val="solid"/>
              </a:ln>
              <a:solidFill>
                <a:srgbClr val="F4E906"/>
              </a:solidFill>
              <a:effectLst>
                <a:outerShdw dist="38100" dir="2700000" algn="tl" rotWithShape="0">
                  <a:srgbClr val="FF0066"/>
                </a:outerShdw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/>
            <a:r>
              <a:rPr kumimoji="1" lang="ja-JP" altLang="en-US" sz="5400" b="1" dirty="0">
                <a:ln w="6600">
                  <a:noFill/>
                  <a:prstDash val="solid"/>
                </a:ln>
                <a:solidFill>
                  <a:srgbClr val="F4E906"/>
                </a:solidFill>
                <a:effectLst>
                  <a:outerShdw dist="38100" dir="2700000" algn="tl" rotWithShape="0">
                    <a:srgbClr val="FF0066"/>
                  </a:outerShdw>
                </a:effectLst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プレミアム付商品券 </a:t>
            </a:r>
            <a:endParaRPr kumimoji="1" lang="en-US" altLang="ja-JP" sz="5400" b="1" dirty="0">
              <a:ln w="6600">
                <a:noFill/>
                <a:prstDash val="solid"/>
              </a:ln>
              <a:solidFill>
                <a:srgbClr val="F4E906"/>
              </a:solidFill>
              <a:effectLst>
                <a:outerShdw dist="38100" dir="2700000" algn="tl" rotWithShape="0">
                  <a:srgbClr val="FF0066"/>
                </a:outerShdw>
              </a:effectLst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BA262BEF-1622-B96B-2250-9DBC0AA49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14" y="632227"/>
            <a:ext cx="528639" cy="48734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C5B2C316-B29D-5720-F619-CDF3B89C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906" y="580772"/>
            <a:ext cx="853517" cy="786836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301FEE48-5A9B-8C65-C69B-9E13FFED7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131" y="745954"/>
            <a:ext cx="170226" cy="323978"/>
          </a:xfrm>
          <a:prstGeom prst="rect">
            <a:avLst/>
          </a:prstGeom>
        </p:spPr>
      </p:pic>
      <p:sp>
        <p:nvSpPr>
          <p:cNvPr id="90" name="発行総数">
            <a:extLst>
              <a:ext uri="{FF2B5EF4-FFF2-40B4-BE49-F238E27FC236}">
                <a16:creationId xmlns:a16="http://schemas.microsoft.com/office/drawing/2014/main" id="{254F4972-F495-829A-4F0C-C29BC87290C0}"/>
              </a:ext>
            </a:extLst>
          </p:cNvPr>
          <p:cNvSpPr txBox="1"/>
          <p:nvPr/>
        </p:nvSpPr>
        <p:spPr>
          <a:xfrm rot="20744785" flipH="1">
            <a:off x="-371740" y="658917"/>
            <a:ext cx="3975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卸団地で働く皆様へ</a:t>
            </a:r>
            <a:endParaRPr kumimoji="1" lang="en-US" altLang="ja-JP" sz="2400" b="1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/>
            <a:r>
              <a:rPr kumimoji="1" lang="ja-JP" altLang="en-US" sz="2400" b="1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限定販売！</a:t>
            </a:r>
            <a:endParaRPr kumimoji="1" lang="en-US" altLang="ja-JP" sz="2400" b="1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  <a:p>
            <a:pPr algn="ctr"/>
            <a:endParaRPr kumimoji="1" lang="ja-JP" altLang="en-US" sz="4000" b="1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3E"/>
              </a:solidFill>
              <a:latin typeface="HG平成角ｺﾞｼｯｸ体W9" panose="020B0A09000000000000" pitchFamily="49" charset="-128"/>
              <a:ea typeface="HG平成角ｺﾞｼｯｸ体W9" panose="020B0A09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C50143-5848-E0DF-017D-E646397C78CA}"/>
              </a:ext>
            </a:extLst>
          </p:cNvPr>
          <p:cNvSpPr txBox="1"/>
          <p:nvPr/>
        </p:nvSpPr>
        <p:spPr>
          <a:xfrm flipH="1">
            <a:off x="3393635" y="8658259"/>
            <a:ext cx="3061666" cy="9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事務局より商品券引換証を送付。</a:t>
            </a: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引換証・現金を持参の上、組合事務局で引換。</a:t>
            </a: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kumimoji="1"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担当者がまとめて引換、現金決済のみ</a:t>
            </a:r>
            <a:r>
              <a:rPr kumimoji="1" lang="en-US" altLang="ja-JP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</a:p>
          <a:p>
            <a:pPr>
              <a:lnSpc>
                <a:spcPts val="1500"/>
              </a:lnSpc>
            </a:pPr>
            <a:endParaRPr kumimoji="1"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000"/>
              </a:lnSpc>
            </a:pPr>
            <a:endParaRPr kumimoji="1" lang="en-US" altLang="ja-JP" sz="11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9805FEB-B227-7EC0-B81A-AC116E2B01B2}"/>
              </a:ext>
            </a:extLst>
          </p:cNvPr>
          <p:cNvSpPr txBox="1"/>
          <p:nvPr/>
        </p:nvSpPr>
        <p:spPr>
          <a:xfrm>
            <a:off x="5063112" y="4520344"/>
            <a:ext cx="1682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(※</a:t>
            </a:r>
            <a:r>
              <a:rPr kumimoji="1" lang="ja-JP" altLang="en-US" sz="1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取扱店詳細は裏面</a:t>
            </a:r>
            <a:r>
              <a:rPr kumimoji="1" lang="en-US" altLang="ja-JP" sz="1000" b="1" dirty="0">
                <a:ln w="3175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3E"/>
                </a:solidFill>
                <a:latin typeface="HG平成角ｺﾞｼｯｸ体W9" panose="020B0A09000000000000" pitchFamily="49" charset="-128"/>
                <a:ea typeface="HG平成角ｺﾞｼｯｸ体W9" panose="020B0A09000000000000" pitchFamily="49" charset="-128"/>
              </a:rPr>
              <a:t>)</a:t>
            </a:r>
            <a:endParaRPr kumimoji="1" lang="ja-JP" altLang="en-US" sz="1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24BE550-0D26-EE22-9E14-F5CEDF86CFA1}"/>
              </a:ext>
            </a:extLst>
          </p:cNvPr>
          <p:cNvSpPr txBox="1"/>
          <p:nvPr/>
        </p:nvSpPr>
        <p:spPr>
          <a:xfrm>
            <a:off x="-12552" y="4818920"/>
            <a:ext cx="7073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</a:rPr>
              <a:t>ご好評につき２次販売決定！</a:t>
            </a:r>
            <a:endParaRPr kumimoji="1" lang="en-US" altLang="ja-JP" sz="40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１次販売で購入済みの方も含め、１人１冊必ず買えます。</a:t>
            </a:r>
          </a:p>
        </p:txBody>
      </p:sp>
    </p:spTree>
    <p:extLst>
      <p:ext uri="{BB962C8B-B14F-4D97-AF65-F5344CB8AC3E}">
        <p14:creationId xmlns:p14="http://schemas.microsoft.com/office/powerpoint/2010/main" val="11956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1767</TotalTime>
  <Words>713</Words>
  <Application>Microsoft Office PowerPoint</Application>
  <PresentationFormat>A4 210 x 297 mm</PresentationFormat>
  <Paragraphs>97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HG平成角ｺﾞｼｯｸ体W9</vt:lpstr>
      <vt:lpstr>游ゴシック</vt:lpstr>
      <vt:lpstr>游明朝</vt:lpstr>
      <vt:lpstr>游明朝 Demibold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hayashi</cp:lastModifiedBy>
  <cp:revision>49</cp:revision>
  <cp:lastPrinted>2023-11-15T04:02:05Z</cp:lastPrinted>
  <dcterms:created xsi:type="dcterms:W3CDTF">2023-09-05T04:42:58Z</dcterms:created>
  <dcterms:modified xsi:type="dcterms:W3CDTF">2023-11-15T08:26:20Z</dcterms:modified>
</cp:coreProperties>
</file>